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561" r:id="rId3"/>
    <p:sldId id="557" r:id="rId4"/>
    <p:sldId id="559" r:id="rId5"/>
    <p:sldId id="560" r:id="rId6"/>
    <p:sldId id="562" r:id="rId7"/>
    <p:sldId id="568" r:id="rId8"/>
    <p:sldId id="564" r:id="rId9"/>
    <p:sldId id="566" r:id="rId10"/>
    <p:sldId id="563" r:id="rId11"/>
    <p:sldId id="565" r:id="rId12"/>
    <p:sldId id="569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льмина МВ" initials="МВ" lastIdx="1" clrIdx="0">
    <p:extLst>
      <p:ext uri="{19B8F6BF-5375-455C-9EA6-DF929625EA0E}">
        <p15:presenceInfo xmlns:p15="http://schemas.microsoft.com/office/powerpoint/2012/main" userId="Нельмина М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CC"/>
    <a:srgbClr val="CCECFF"/>
    <a:srgbClr val="EA3438"/>
    <a:srgbClr val="FF4B4B"/>
    <a:srgbClr val="C0504D"/>
    <a:srgbClr val="3366FF"/>
    <a:srgbClr val="6699FF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9" autoAdjust="0"/>
    <p:restoredTop sz="95078" autoAdjust="0"/>
  </p:normalViewPr>
  <p:slideViewPr>
    <p:cSldViewPr snapToGrid="0">
      <p:cViewPr varScale="1">
        <p:scale>
          <a:sx n="111" d="100"/>
          <a:sy n="111" d="100"/>
        </p:scale>
        <p:origin x="88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05161-A7CA-457C-A4F8-C5824AF7151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8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7AC94-EA6E-4F03-A638-B086E33A0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08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D32A-9439-44B8-B37E-81F227FE27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B412-F884-4761-9884-DDF18F8A24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6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0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5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1222" y="4593432"/>
            <a:ext cx="2057400" cy="273844"/>
          </a:xfrm>
        </p:spPr>
        <p:txBody>
          <a:bodyPr lIns="0" tIns="0" rIns="0" bIns="0">
            <a:noAutofit/>
          </a:bodyPr>
          <a:lstStyle/>
          <a:p>
            <a:fld id="{721D959E-0AA7-4519-B264-C84810FEF55C}" type="datetime1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86953" y="681037"/>
            <a:ext cx="8101013" cy="9453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4050">
                <a:latin typeface="+mj-lt"/>
              </a:defRPr>
            </a:lvl1pPr>
            <a:lvl2pPr marL="342900" indent="0">
              <a:buNone/>
              <a:defRPr sz="3600">
                <a:latin typeface="+mj-lt"/>
              </a:defRPr>
            </a:lvl2pPr>
            <a:lvl3pPr marL="685800" indent="0">
              <a:buNone/>
              <a:defRPr sz="3600">
                <a:latin typeface="+mj-lt"/>
              </a:defRPr>
            </a:lvl3pPr>
            <a:lvl4pPr marL="1028700" indent="0">
              <a:buNone/>
              <a:defRPr sz="3600">
                <a:latin typeface="+mj-lt"/>
              </a:defRPr>
            </a:lvl4pPr>
            <a:lvl5pPr marL="13716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" y="257770"/>
            <a:ext cx="6344840" cy="4042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350" b="1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11130" r="59716" b="18757"/>
          <a:stretch/>
        </p:blipFill>
        <p:spPr>
          <a:xfrm>
            <a:off x="8331511" y="113506"/>
            <a:ext cx="596900" cy="59690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386954" y="681038"/>
            <a:ext cx="7830740" cy="0"/>
          </a:xfrm>
          <a:prstGeom prst="line">
            <a:avLst/>
          </a:prstGeom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076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325">
          <p15:clr>
            <a:srgbClr val="FBAE40"/>
          </p15:clr>
        </p15:guide>
        <p15:guide id="3" pos="7469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3634">
          <p15:clr>
            <a:srgbClr val="FBAE40"/>
          </p15:clr>
        </p15:guide>
        <p15:guide id="7" orient="horz" pos="346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pos="5654">
          <p15:clr>
            <a:srgbClr val="FBAE40"/>
          </p15:clr>
        </p15:guide>
        <p15:guide id="11" orient="horz" pos="4088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orient="horz" pos="3748">
          <p15:clr>
            <a:srgbClr val="FBAE40"/>
          </p15:clr>
        </p15:guide>
        <p15:guide id="14" pos="7129">
          <p15:clr>
            <a:srgbClr val="FBAE40"/>
          </p15:clr>
        </p15:guide>
        <p15:guide id="15" orient="horz" pos="1094">
          <p15:clr>
            <a:srgbClr val="FBAE40"/>
          </p15:clr>
        </p15:guide>
        <p15:guide id="16" orient="horz" pos="5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71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6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5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7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6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6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A12E-1725-498E-A13D-F299DA68F2B1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9531-8DD1-41BF-839C-D0E2F3C2F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9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p.copp66.ru/" TargetMode="External"/><Relationship Id="rId4" Type="http://schemas.openxmlformats.org/officeDocument/2006/relationships/hyperlink" Target="mailto:monitoring@copp66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cloud/641abe58068ff0013918da83/" TargetMode="External"/><Relationship Id="rId2" Type="http://schemas.openxmlformats.org/officeDocument/2006/relationships/hyperlink" Target="https://forms.yandex.ru/cloud/6482e9122530c21a3d9f0f2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yandex.ru/cloud/641acb3ceb61460208bf60d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2DB7A3-1938-4012-BEF2-FD4A4D3255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08" y="102358"/>
            <a:ext cx="6911342" cy="4889952"/>
          </a:xfrm>
          <a:prstGeom prst="rect">
            <a:avLst/>
          </a:prstGeom>
        </p:spPr>
      </p:pic>
      <p:sp>
        <p:nvSpPr>
          <p:cNvPr id="7" name="Объект 5">
            <a:extLst>
              <a:ext uri="{FF2B5EF4-FFF2-40B4-BE49-F238E27FC236}">
                <a16:creationId xmlns:a16="http://schemas.microsoft.com/office/drawing/2014/main" id="{768F7D50-BD2C-413F-8912-F5992EC5CD8C}"/>
              </a:ext>
            </a:extLst>
          </p:cNvPr>
          <p:cNvSpPr txBox="1">
            <a:spLocks/>
          </p:cNvSpPr>
          <p:nvPr/>
        </p:nvSpPr>
        <p:spPr>
          <a:xfrm>
            <a:off x="4475649" y="2269811"/>
            <a:ext cx="3731202" cy="450758"/>
          </a:xfrm>
          <a:prstGeom prst="rect">
            <a:avLst/>
          </a:prstGeom>
        </p:spPr>
        <p:txBody>
          <a:bodyPr vert="horz" lIns="62215" tIns="31107" rIns="62215" bIns="31107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(343) 374-89-90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info@copp66.ru 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C0F8E2B2-9800-48F2-8E32-D358CBAF11D1}"/>
              </a:ext>
            </a:extLst>
          </p:cNvPr>
          <p:cNvSpPr txBox="1">
            <a:spLocks/>
          </p:cNvSpPr>
          <p:nvPr/>
        </p:nvSpPr>
        <p:spPr>
          <a:xfrm>
            <a:off x="3665660" y="579072"/>
            <a:ext cx="4287302" cy="657891"/>
          </a:xfrm>
          <a:prstGeom prst="rect">
            <a:avLst/>
          </a:prstGeom>
        </p:spPr>
        <p:txBody>
          <a:bodyPr vert="horz" lIns="62215" tIns="31107" rIns="62215" bIns="31107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33" b="1" dirty="0">
              <a:solidFill>
                <a:srgbClr val="FFC000"/>
              </a:solidFill>
              <a:latin typeface="TT Norms Black" panose="02000903040000020004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44851-3891-4AE6-91F2-1AC5F3BC761B}"/>
              </a:ext>
            </a:extLst>
          </p:cNvPr>
          <p:cNvSpPr txBox="1"/>
          <p:nvPr/>
        </p:nvSpPr>
        <p:spPr>
          <a:xfrm>
            <a:off x="3499470" y="102358"/>
            <a:ext cx="4707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</a:p>
          <a:p>
            <a:pPr algn="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аналитического отчета по результатам государственной итоговой аттестации по программам среднего профессионального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95357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8C53D1-D17B-967B-882F-97C171366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3" t="17778" r="11278" b="10176"/>
          <a:stretch/>
        </p:blipFill>
        <p:spPr>
          <a:xfrm>
            <a:off x="742521" y="248365"/>
            <a:ext cx="8275027" cy="44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5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E6A057-5002-37A8-3FDF-947EDE10CB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3625" t="24427" r="11492" b="4376"/>
          <a:stretch/>
        </p:blipFill>
        <p:spPr>
          <a:xfrm>
            <a:off x="852522" y="522801"/>
            <a:ext cx="8097113" cy="4331082"/>
          </a:xfrm>
        </p:spPr>
      </p:pic>
    </p:spTree>
    <p:extLst>
      <p:ext uri="{BB962C8B-B14F-4D97-AF65-F5344CB8AC3E}">
        <p14:creationId xmlns:p14="http://schemas.microsoft.com/office/powerpoint/2010/main" val="228655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6375A6-4795-2EBF-C303-097758FF9E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3750" t="20718" r="11429" b="4161"/>
          <a:stretch/>
        </p:blipFill>
        <p:spPr>
          <a:xfrm>
            <a:off x="866274" y="330272"/>
            <a:ext cx="7984382" cy="45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0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FDAF8-4126-45A7-8FAF-D8A4B256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237471"/>
            <a:ext cx="7033380" cy="33066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Сбор информации о результатах проведения ГИА 202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9B99EC-C52D-4DEC-944C-5A39296E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12" y="2347981"/>
            <a:ext cx="584775" cy="5847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83096E-6CD1-455E-B963-999FAC3C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76" y="1547575"/>
            <a:ext cx="681266" cy="6812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C13B6A-0C7C-4587-979E-2C6DD9082C98}"/>
              </a:ext>
            </a:extLst>
          </p:cNvPr>
          <p:cNvSpPr txBox="1"/>
          <p:nvPr/>
        </p:nvSpPr>
        <p:spPr>
          <a:xfrm>
            <a:off x="1606458" y="1661708"/>
            <a:ext cx="7529499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отчет в формате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_pdf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.07.202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на почту: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monitoring@copp66.ru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87F1A4-C7B4-4C54-8E58-E60C3144F27C}"/>
              </a:ext>
            </a:extLst>
          </p:cNvPr>
          <p:cNvSpPr txBox="1"/>
          <p:nvPr/>
        </p:nvSpPr>
        <p:spPr>
          <a:xfrm>
            <a:off x="1614502" y="2450418"/>
            <a:ext cx="7020734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1-8 в формате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05.07.2023 на почту: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monitoring@copp66.ru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A049C5-7BD5-4421-B6FA-D1FB6523D263}"/>
              </a:ext>
            </a:extLst>
          </p:cNvPr>
          <p:cNvSpPr txBox="1"/>
          <p:nvPr/>
        </p:nvSpPr>
        <p:spPr>
          <a:xfrm>
            <a:off x="1520100" y="3144450"/>
            <a:ext cx="711513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выпускника, работодателя и председателя ГЭК в формате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  до 1.07. 2023 года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B2D738-6995-4937-9207-9EDCB6A787E1}"/>
              </a:ext>
            </a:extLst>
          </p:cNvPr>
          <p:cNvSpPr txBox="1"/>
          <p:nvPr/>
        </p:nvSpPr>
        <p:spPr>
          <a:xfrm>
            <a:off x="1473187" y="3911958"/>
            <a:ext cx="728580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Фирсов Андрей Валерьевич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(343)- 374-89-90 (315), 8(922) 11-626-13, по вопросам заполнения таблиц 1-8 в формате Excel;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Нельмина Марина Владимировна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(343)- 374-89-90 (115), по вопросам формирования аналитического отчета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1DE0D-7615-4754-9CFD-8168C02E0603}"/>
              </a:ext>
            </a:extLst>
          </p:cNvPr>
          <p:cNvSpPr txBox="1"/>
          <p:nvPr/>
        </p:nvSpPr>
        <p:spPr>
          <a:xfrm>
            <a:off x="1685036" y="688968"/>
            <a:ext cx="62980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подготовке аналитического отчета 202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https://cp.copp66.ru/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страница педагогическим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работникам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методические материалы)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D3B7B0-B822-4F19-8CAF-9FD01E7A0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109" y="756865"/>
            <a:ext cx="517392" cy="517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47E7A1-FF62-4431-B54F-C39EBF07B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41" y="3144450"/>
            <a:ext cx="691315" cy="691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5390B1-A4BE-4649-B679-CE3A4F571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186" y="4121980"/>
            <a:ext cx="465845" cy="4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3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8FB0C-2239-4947-9295-D1C9EFE9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25" y="153903"/>
            <a:ext cx="3832875" cy="33569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аналитического отчета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5128AD3-8E21-4AEA-B01E-0E80947A8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937831"/>
              </p:ext>
            </p:extLst>
          </p:nvPr>
        </p:nvGraphicFramePr>
        <p:xfrm>
          <a:off x="584391" y="825297"/>
          <a:ext cx="8463355" cy="41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26">
                  <a:extLst>
                    <a:ext uri="{9D8B030D-6E8A-4147-A177-3AD203B41FA5}">
                      <a16:colId xmlns:a16="http://schemas.microsoft.com/office/drawing/2014/main" val="3496191676"/>
                    </a:ext>
                  </a:extLst>
                </a:gridCol>
                <a:gridCol w="2542316">
                  <a:extLst>
                    <a:ext uri="{9D8B030D-6E8A-4147-A177-3AD203B41FA5}">
                      <a16:colId xmlns:a16="http://schemas.microsoft.com/office/drawing/2014/main" val="1341265058"/>
                    </a:ext>
                  </a:extLst>
                </a:gridCol>
                <a:gridCol w="1039120">
                  <a:extLst>
                    <a:ext uri="{9D8B030D-6E8A-4147-A177-3AD203B41FA5}">
                      <a16:colId xmlns:a16="http://schemas.microsoft.com/office/drawing/2014/main" val="3097417141"/>
                    </a:ext>
                  </a:extLst>
                </a:gridCol>
                <a:gridCol w="3742514">
                  <a:extLst>
                    <a:ext uri="{9D8B030D-6E8A-4147-A177-3AD203B41FA5}">
                      <a16:colId xmlns:a16="http://schemas.microsoft.com/office/drawing/2014/main" val="1303269509"/>
                    </a:ext>
                  </a:extLst>
                </a:gridCol>
                <a:gridCol w="830979">
                  <a:extLst>
                    <a:ext uri="{9D8B030D-6E8A-4147-A177-3AD203B41FA5}">
                      <a16:colId xmlns:a16="http://schemas.microsoft.com/office/drawing/2014/main" val="1066199262"/>
                    </a:ext>
                  </a:extLst>
                </a:gridCol>
              </a:tblGrid>
              <a:tr h="69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Разделы аналитического отчета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представления раздела отчета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формы в таблице Excel/ ссылка на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-форму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представления информации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751590"/>
                  </a:ext>
                </a:extLst>
              </a:tr>
              <a:tr h="876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информация о результатах проведения государственной итоговой аттестации по программам среднего профессионального образования в 2023 году.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Excel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1.1 Сравнительная таблица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количественных показателей выпуска за период с 2019 по 2023 гг.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№1.2. Выпуск 2023 г. по специальностям и профессиям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05.07.2023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970705"/>
                  </a:ext>
                </a:extLst>
              </a:tr>
              <a:tr h="491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нормативно-правовом обеспечении проведения государственной итоговой аттестации.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_pdf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Таблица не предусмотрена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05.07.2023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258081"/>
                  </a:ext>
                </a:extLst>
              </a:tr>
              <a:tr h="126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характеристике состава государственной экзаменационной комиссии.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Формат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Excel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3.1. Сведения о характеристике состава государственной экзаменационной комиссии по программам среднего профессионального образования по специальностям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3.2. Сведения о характеристике состава государственной экзаменационной комиссии по программам среднего профессионального образования квалифицированных рабочих и служащих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05.07.2023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484112"/>
                  </a:ext>
                </a:extLst>
              </a:tr>
              <a:tr h="838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численности обучающихся последнего года обучения по программам среднего профессионального образования в том числе для лиц  с ОВЗ и/или инвалидов.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Excel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4.1. Сведения о численности обучающихся последнего года обучения по программам среднего профессионального образования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05.07.2023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55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75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8FB0C-2239-4947-9295-D1C9EFE9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48" y="109895"/>
            <a:ext cx="3563374" cy="396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аналитического отчета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5128AD3-8E21-4AEA-B01E-0E80947A8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879278"/>
              </p:ext>
            </p:extLst>
          </p:nvPr>
        </p:nvGraphicFramePr>
        <p:xfrm>
          <a:off x="378136" y="913039"/>
          <a:ext cx="8683362" cy="38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7">
                  <a:extLst>
                    <a:ext uri="{9D8B030D-6E8A-4147-A177-3AD203B41FA5}">
                      <a16:colId xmlns:a16="http://schemas.microsoft.com/office/drawing/2014/main" val="3496191676"/>
                    </a:ext>
                  </a:extLst>
                </a:gridCol>
                <a:gridCol w="2497815">
                  <a:extLst>
                    <a:ext uri="{9D8B030D-6E8A-4147-A177-3AD203B41FA5}">
                      <a16:colId xmlns:a16="http://schemas.microsoft.com/office/drawing/2014/main" val="1341265058"/>
                    </a:ext>
                  </a:extLst>
                </a:gridCol>
                <a:gridCol w="851056">
                  <a:extLst>
                    <a:ext uri="{9D8B030D-6E8A-4147-A177-3AD203B41FA5}">
                      <a16:colId xmlns:a16="http://schemas.microsoft.com/office/drawing/2014/main" val="3097417141"/>
                    </a:ext>
                  </a:extLst>
                </a:gridCol>
                <a:gridCol w="4068463">
                  <a:extLst>
                    <a:ext uri="{9D8B030D-6E8A-4147-A177-3AD203B41FA5}">
                      <a16:colId xmlns:a16="http://schemas.microsoft.com/office/drawing/2014/main" val="1303269509"/>
                    </a:ext>
                  </a:extLst>
                </a:gridCol>
                <a:gridCol w="892571">
                  <a:extLst>
                    <a:ext uri="{9D8B030D-6E8A-4147-A177-3AD203B41FA5}">
                      <a16:colId xmlns:a16="http://schemas.microsoft.com/office/drawing/2014/main" val="1066199262"/>
                    </a:ext>
                  </a:extLst>
                </a:gridCol>
              </a:tblGrid>
              <a:tr h="64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Разделы аналитического отчета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представления раздела отчета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формы в таблице Excel/ ссылка на Яндекс-форму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представления информации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751590"/>
                  </a:ext>
                </a:extLst>
              </a:tr>
              <a:tr h="1069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и формы государственной итоговой аттестации в рамках образовательных программ.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_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Excel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5.1. Виды и формы государственной итоговой аттестации по программам среднего профессионального образования по программам подготовки квалифицированных рабочих, служащих, в таблица 5.2 (форма 5) Виды и формы государственной итоговой аттестации по программам среднего профессионального образования по программам специалистов среднего звена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05.07.2023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970705"/>
                  </a:ext>
                </a:extLst>
              </a:tr>
              <a:tr h="629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контингента выпускников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_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Excel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6.1.  Особенности контингента выпускников 2022 года.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05.07.2023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258081"/>
                  </a:ext>
                </a:extLst>
              </a:tr>
              <a:tr h="64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 организации и проведения государственной итоговой аттестации.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_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Excel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7.1. Информационная справка таблица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7.2. Условия организации и проведения ГИА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05.07.2023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484112"/>
                  </a:ext>
                </a:extLst>
              </a:tr>
              <a:tr h="64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результатах государственной итоговой аттестации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_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Excel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8.1. Качественные индикаторы реализации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ФГОС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СПО по профессиям/специальностям"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05.07.2023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55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8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8FB0C-2239-4947-9295-D1C9EFE9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00" y="302400"/>
            <a:ext cx="3523617" cy="31780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аналитического отчета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5128AD3-8E21-4AEA-B01E-0E80947A8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88239"/>
              </p:ext>
            </p:extLst>
          </p:nvPr>
        </p:nvGraphicFramePr>
        <p:xfrm>
          <a:off x="824557" y="1102400"/>
          <a:ext cx="7886700" cy="357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00">
                  <a:extLst>
                    <a:ext uri="{9D8B030D-6E8A-4147-A177-3AD203B41FA5}">
                      <a16:colId xmlns:a16="http://schemas.microsoft.com/office/drawing/2014/main" val="3496191676"/>
                    </a:ext>
                  </a:extLst>
                </a:gridCol>
                <a:gridCol w="2330420">
                  <a:extLst>
                    <a:ext uri="{9D8B030D-6E8A-4147-A177-3AD203B41FA5}">
                      <a16:colId xmlns:a16="http://schemas.microsoft.com/office/drawing/2014/main" val="1341265058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3097417141"/>
                    </a:ext>
                  </a:extLst>
                </a:gridCol>
                <a:gridCol w="1848397">
                  <a:extLst>
                    <a:ext uri="{9D8B030D-6E8A-4147-A177-3AD203B41FA5}">
                      <a16:colId xmlns:a16="http://schemas.microsoft.com/office/drawing/2014/main" val="1303269509"/>
                    </a:ext>
                  </a:extLst>
                </a:gridCol>
                <a:gridCol w="1010700">
                  <a:extLst>
                    <a:ext uri="{9D8B030D-6E8A-4147-A177-3AD203B41FA5}">
                      <a16:colId xmlns:a16="http://schemas.microsoft.com/office/drawing/2014/main" val="1066199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Разделы аналитического отчета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представления раздела отчета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формы в таблице Excel/ ссылка на Яндекс-форму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представления информации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75159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результатов и условий государственной итоговой аттестации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Таблица не предусмотрена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05.07.2023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9707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Анкета выпускника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 -форма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https://forms.yandex.ru/cloud/6482e9122530c21a3d9f0f28/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2580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Анкета работодателя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 -форма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https://forms.yandex.ru/cloud/641abe58068ff0013918da83/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4841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Анкета председателя государственной экзаменационной комиссии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 -форма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https://forms.yandex.ru/cloud/641acb3ceb61460208bf60d2/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1.07.2023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55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96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E5DF-BAE1-43E4-BD2F-9774A3B2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65" y="48939"/>
            <a:ext cx="3927448" cy="44972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отчета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B29D24-8A0E-43CF-B828-794146503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39" t="29697" r="19580" b="22555"/>
          <a:stretch/>
        </p:blipFill>
        <p:spPr>
          <a:xfrm>
            <a:off x="1076326" y="1934321"/>
            <a:ext cx="2407921" cy="18435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43DCFA-F05F-412C-AB5D-5902C65F2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1" t="61217" r="31391" b="22551"/>
          <a:stretch/>
        </p:blipFill>
        <p:spPr>
          <a:xfrm>
            <a:off x="819265" y="3922054"/>
            <a:ext cx="2922045" cy="1149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4C4A09-4D76-4DBC-9AAD-184D1F049A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73" t="39575" r="17740" b="9101"/>
          <a:stretch/>
        </p:blipFill>
        <p:spPr>
          <a:xfrm>
            <a:off x="6507789" y="3439290"/>
            <a:ext cx="2410904" cy="1578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837E30-3A90-4632-AFB5-AE8C0E120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7" y="572987"/>
            <a:ext cx="5954197" cy="13613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5275E2-F6EE-51F6-60B1-3CFE79E06B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33" t="23927" r="27467" b="6299"/>
          <a:stretch/>
        </p:blipFill>
        <p:spPr>
          <a:xfrm>
            <a:off x="6482983" y="48939"/>
            <a:ext cx="2460517" cy="3295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5E1E8A-D483-CA79-32E8-E3C49F27DA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330" t="22055" r="28999" b="5269"/>
          <a:stretch/>
        </p:blipFill>
        <p:spPr>
          <a:xfrm>
            <a:off x="3967648" y="1586200"/>
            <a:ext cx="2460517" cy="3508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867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AA05A5-8760-2B9E-8822-92EC434DA9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7653" t="22742" r="15757" b="10485"/>
          <a:stretch/>
        </p:blipFill>
        <p:spPr>
          <a:xfrm>
            <a:off x="507116" y="223825"/>
            <a:ext cx="8487662" cy="4788187"/>
          </a:xfrm>
        </p:spPr>
      </p:pic>
    </p:spTree>
    <p:extLst>
      <p:ext uri="{BB962C8B-B14F-4D97-AF65-F5344CB8AC3E}">
        <p14:creationId xmlns:p14="http://schemas.microsoft.com/office/powerpoint/2010/main" val="297447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12BF88-F12E-CE85-EBC9-FAA8941F50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3743" t="18950" r="11847" b="9643"/>
          <a:stretch/>
        </p:blipFill>
        <p:spPr>
          <a:xfrm>
            <a:off x="653141" y="320460"/>
            <a:ext cx="8342655" cy="4502580"/>
          </a:xfrm>
        </p:spPr>
      </p:pic>
    </p:spTree>
    <p:extLst>
      <p:ext uri="{BB962C8B-B14F-4D97-AF65-F5344CB8AC3E}">
        <p14:creationId xmlns:p14="http://schemas.microsoft.com/office/powerpoint/2010/main" val="65251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6940D7-D92F-A778-E232-B011407F18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8245" t="23794" r="16113" b="9431"/>
          <a:stretch/>
        </p:blipFill>
        <p:spPr>
          <a:xfrm>
            <a:off x="783770" y="200883"/>
            <a:ext cx="8193125" cy="4687375"/>
          </a:xfrm>
        </p:spPr>
      </p:pic>
    </p:spTree>
    <p:extLst>
      <p:ext uri="{BB962C8B-B14F-4D97-AF65-F5344CB8AC3E}">
        <p14:creationId xmlns:p14="http://schemas.microsoft.com/office/powerpoint/2010/main" val="698113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5873</TotalTime>
  <Words>637</Words>
  <Application>Microsoft Office PowerPoint</Application>
  <PresentationFormat>Экран (16:9)</PresentationFormat>
  <Paragraphs>125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TT Norms Black</vt:lpstr>
      <vt:lpstr>Тема Office</vt:lpstr>
      <vt:lpstr>Презентация PowerPoint</vt:lpstr>
      <vt:lpstr>Сбор информации о результатах проведения ГИА 2023 г.</vt:lpstr>
      <vt:lpstr>Структура аналитического отчета</vt:lpstr>
      <vt:lpstr>Структура аналитического отчета</vt:lpstr>
      <vt:lpstr>Структура аналитического отчета</vt:lpstr>
      <vt:lpstr>Формирование отчета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Нельмина МВ</cp:lastModifiedBy>
  <cp:revision>1210</cp:revision>
  <cp:lastPrinted>2020-12-17T05:07:47Z</cp:lastPrinted>
  <dcterms:created xsi:type="dcterms:W3CDTF">2019-05-30T11:08:02Z</dcterms:created>
  <dcterms:modified xsi:type="dcterms:W3CDTF">2023-06-13T10:06:25Z</dcterms:modified>
</cp:coreProperties>
</file>