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handoutMasterIdLst>
    <p:handoutMasterId r:id="rId18"/>
  </p:handoutMasterIdLst>
  <p:sldIdLst>
    <p:sldId id="256" r:id="rId2"/>
    <p:sldId id="570" r:id="rId3"/>
    <p:sldId id="564" r:id="rId4"/>
    <p:sldId id="565" r:id="rId5"/>
    <p:sldId id="568" r:id="rId6"/>
    <p:sldId id="567" r:id="rId7"/>
    <p:sldId id="571" r:id="rId8"/>
    <p:sldId id="572" r:id="rId9"/>
    <p:sldId id="573" r:id="rId10"/>
    <p:sldId id="574" r:id="rId11"/>
    <p:sldId id="576" r:id="rId12"/>
    <p:sldId id="575" r:id="rId13"/>
    <p:sldId id="577" r:id="rId14"/>
    <p:sldId id="578" r:id="rId15"/>
    <p:sldId id="579" r:id="rId16"/>
  </p:sldIdLst>
  <p:sldSz cx="9144000" cy="5143500" type="screen16x9"/>
  <p:notesSz cx="6797675" cy="98742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Нельмина МВ" initials="МВ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504D"/>
    <a:srgbClr val="6699FF"/>
    <a:srgbClr val="EA3438"/>
    <a:srgbClr val="3366FF"/>
    <a:srgbClr val="FF4B4B"/>
    <a:srgbClr val="005C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Средний стиль 4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23" autoAdjust="0"/>
    <p:restoredTop sz="99771" autoAdjust="0"/>
  </p:normalViewPr>
  <p:slideViewPr>
    <p:cSldViewPr snapToGrid="0">
      <p:cViewPr varScale="1">
        <p:scale>
          <a:sx n="106" d="100"/>
          <a:sy n="106" d="100"/>
        </p:scale>
        <p:origin x="811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6" y="1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9" y="1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A05161-A7CA-457C-A4F8-C5824AF71510}" type="datetimeFigureOut">
              <a:rPr lang="ru-RU" smtClean="0"/>
              <a:pPr/>
              <a:t>28.04.2021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6" y="9378825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9" y="9378825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C7AC94-EA6E-4F03-A638-B086E33A0E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02087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6" y="1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9" y="1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FCD32A-9439-44B8-B37E-81F227FE2782}" type="datetimeFigureOut">
              <a:rPr lang="ru-RU" smtClean="0"/>
              <a:pPr/>
              <a:t>28.04.2021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39775"/>
            <a:ext cx="6588125" cy="37052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690271"/>
            <a:ext cx="5438140" cy="4443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6" y="9378825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9" y="9378825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94B412-F884-4761-9884-DDF18F8A24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35612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4B412-F884-4761-9884-DDF18F8A24E3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4B412-F884-4761-9884-DDF18F8A24E3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4863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9A12E-1725-498E-A13D-F299DA68F2B1}" type="datetimeFigureOut">
              <a:rPr lang="ru-RU" smtClean="0"/>
              <a:pPr/>
              <a:t>28.04.2021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99531-8DD1-41BF-839C-D0E2F3C2F4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934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9A12E-1725-498E-A13D-F299DA68F2B1}" type="datetimeFigureOut">
              <a:rPr lang="ru-RU" smtClean="0"/>
              <a:pPr/>
              <a:t>28.04.2021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99531-8DD1-41BF-839C-D0E2F3C2F4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5406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3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3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9A12E-1725-498E-A13D-F299DA68F2B1}" type="datetimeFigureOut">
              <a:rPr lang="ru-RU" smtClean="0"/>
              <a:pPr/>
              <a:t>28.04.2021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99531-8DD1-41BF-839C-D0E2F3C2F4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85584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екст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251222" y="4593432"/>
            <a:ext cx="2057400" cy="273844"/>
          </a:xfrm>
        </p:spPr>
        <p:txBody>
          <a:bodyPr lIns="0" tIns="0" rIns="0" bIns="0">
            <a:noAutofit/>
          </a:bodyPr>
          <a:lstStyle/>
          <a:p>
            <a:fld id="{721D959E-0AA7-4519-B264-C84810FEF55C}" type="datetime1">
              <a:rPr lang="ru-RU" smtClean="0"/>
              <a:pPr/>
              <a:t>28.04.2021</a:t>
            </a:fld>
            <a:endParaRPr lang="ru-RU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3" hasCustomPrompt="1"/>
          </p:nvPr>
        </p:nvSpPr>
        <p:spPr>
          <a:xfrm>
            <a:off x="386953" y="681037"/>
            <a:ext cx="8101013" cy="945356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4050">
                <a:latin typeface="+mj-lt"/>
              </a:defRPr>
            </a:lvl1pPr>
            <a:lvl2pPr marL="342900" indent="0">
              <a:buNone/>
              <a:defRPr sz="3600">
                <a:latin typeface="+mj-lt"/>
              </a:defRPr>
            </a:lvl2pPr>
            <a:lvl3pPr marL="685800" indent="0">
              <a:buNone/>
              <a:defRPr sz="3600">
                <a:latin typeface="+mj-lt"/>
              </a:defRPr>
            </a:lvl3pPr>
            <a:lvl4pPr marL="1028700" indent="0">
              <a:buNone/>
              <a:defRPr sz="3600">
                <a:latin typeface="+mj-lt"/>
              </a:defRPr>
            </a:lvl4pPr>
            <a:lvl5pPr marL="13716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14" hasCustomPrompt="1"/>
          </p:nvPr>
        </p:nvSpPr>
        <p:spPr>
          <a:xfrm>
            <a:off x="386953" y="257770"/>
            <a:ext cx="6344840" cy="40421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350" b="1" cap="all" baseline="0">
                <a:solidFill>
                  <a:schemeClr val="accent2"/>
                </a:solidFill>
              </a:defRPr>
            </a:lvl1pPr>
            <a:lvl2pPr marL="342900" indent="0">
              <a:buNone/>
              <a:defRPr sz="1350"/>
            </a:lvl2pPr>
            <a:lvl3pPr marL="685800" indent="0">
              <a:buNone/>
              <a:defRPr sz="135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</a:lstStyle>
          <a:p>
            <a:pPr lvl="0"/>
            <a:r>
              <a:rPr lang="ru-RU" dirty="0"/>
              <a:t>название раздела</a:t>
            </a:r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3" t="11130" r="59716" b="18757"/>
          <a:stretch/>
        </p:blipFill>
        <p:spPr>
          <a:xfrm>
            <a:off x="8331511" y="113506"/>
            <a:ext cx="596900" cy="596901"/>
          </a:xfrm>
          <a:prstGeom prst="rect">
            <a:avLst/>
          </a:prstGeom>
        </p:spPr>
      </p:pic>
      <p:cxnSp>
        <p:nvCxnSpPr>
          <p:cNvPr id="13" name="Прямая соединительная линия 12"/>
          <p:cNvCxnSpPr/>
          <p:nvPr userDrawn="1"/>
        </p:nvCxnSpPr>
        <p:spPr>
          <a:xfrm>
            <a:off x="386954" y="681038"/>
            <a:ext cx="7830740" cy="0"/>
          </a:xfrm>
          <a:prstGeom prst="line">
            <a:avLst/>
          </a:prstGeom>
          <a:ln w="19050">
            <a:solidFill>
              <a:schemeClr val="tx1">
                <a:lumMod val="10000"/>
                <a:lumOff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70768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1">
          <p15:clr>
            <a:srgbClr val="FBAE40"/>
          </p15:clr>
        </p15:guide>
        <p15:guide id="2" pos="325">
          <p15:clr>
            <a:srgbClr val="FBAE40"/>
          </p15:clr>
        </p15:guide>
        <p15:guide id="3" pos="7469">
          <p15:clr>
            <a:srgbClr val="FBAE40"/>
          </p15:clr>
        </p15:guide>
        <p15:guide id="4" pos="7242">
          <p15:clr>
            <a:srgbClr val="FBAE40"/>
          </p15:clr>
        </p15:guide>
        <p15:guide id="5" orient="horz" pos="3861">
          <p15:clr>
            <a:srgbClr val="FBAE40"/>
          </p15:clr>
        </p15:guide>
        <p15:guide id="6" orient="horz" pos="3634">
          <p15:clr>
            <a:srgbClr val="FBAE40"/>
          </p15:clr>
        </p15:guide>
        <p15:guide id="7" orient="horz" pos="346">
          <p15:clr>
            <a:srgbClr val="FBAE40"/>
          </p15:clr>
        </p15:guide>
        <p15:guide id="9" orient="horz" pos="232">
          <p15:clr>
            <a:srgbClr val="FBAE40"/>
          </p15:clr>
        </p15:guide>
        <p15:guide id="10" pos="5654">
          <p15:clr>
            <a:srgbClr val="FBAE40"/>
          </p15:clr>
        </p15:guide>
        <p15:guide id="11" orient="horz" pos="4088">
          <p15:clr>
            <a:srgbClr val="FBAE40"/>
          </p15:clr>
        </p15:guide>
        <p15:guide id="12" orient="horz" pos="1366">
          <p15:clr>
            <a:srgbClr val="FBAE40"/>
          </p15:clr>
        </p15:guide>
        <p15:guide id="13" orient="horz" pos="3748">
          <p15:clr>
            <a:srgbClr val="FBAE40"/>
          </p15:clr>
        </p15:guide>
        <p15:guide id="14" pos="7129">
          <p15:clr>
            <a:srgbClr val="FBAE40"/>
          </p15:clr>
        </p15:guide>
        <p15:guide id="15" orient="horz" pos="1094">
          <p15:clr>
            <a:srgbClr val="FBAE40"/>
          </p15:clr>
        </p15:guide>
        <p15:guide id="16" orient="horz" pos="57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1717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9A12E-1725-498E-A13D-F299DA68F2B1}" type="datetimeFigureOut">
              <a:rPr lang="ru-RU" smtClean="0"/>
              <a:pPr/>
              <a:t>28.04.2021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99531-8DD1-41BF-839C-D0E2F3C2F4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2794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9A12E-1725-498E-A13D-F299DA68F2B1}" type="datetimeFigureOut">
              <a:rPr lang="ru-RU" smtClean="0"/>
              <a:pPr/>
              <a:t>28.04.2021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99531-8DD1-41BF-839C-D0E2F3C2F4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87683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9A12E-1725-498E-A13D-F299DA68F2B1}" type="datetimeFigureOut">
              <a:rPr lang="ru-RU" smtClean="0"/>
              <a:pPr/>
              <a:t>28.04.2021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99531-8DD1-41BF-839C-D0E2F3C2F4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9465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9A12E-1725-498E-A13D-F299DA68F2B1}" type="datetimeFigureOut">
              <a:rPr lang="ru-RU" smtClean="0"/>
              <a:pPr/>
              <a:t>28.04.2021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99531-8DD1-41BF-839C-D0E2F3C2F4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7457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9A12E-1725-498E-A13D-F299DA68F2B1}" type="datetimeFigureOut">
              <a:rPr lang="ru-RU" smtClean="0"/>
              <a:pPr/>
              <a:t>28.04.2021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99531-8DD1-41BF-839C-D0E2F3C2F4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24725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9A12E-1725-498E-A13D-F299DA68F2B1}" type="datetimeFigureOut">
              <a:rPr lang="ru-RU" smtClean="0"/>
              <a:pPr/>
              <a:t>28.04.2021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99531-8DD1-41BF-839C-D0E2F3C2F4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4391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9A12E-1725-498E-A13D-F299DA68F2B1}" type="datetimeFigureOut">
              <a:rPr lang="ru-RU" smtClean="0"/>
              <a:pPr/>
              <a:t>28.04.2021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99531-8DD1-41BF-839C-D0E2F3C2F4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0467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9A12E-1725-498E-A13D-F299DA68F2B1}" type="datetimeFigureOut">
              <a:rPr lang="ru-RU" smtClean="0"/>
              <a:pPr/>
              <a:t>28.04.2021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99531-8DD1-41BF-839C-D0E2F3C2F4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9862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99A12E-1725-498E-A13D-F299DA68F2B1}" type="datetimeFigureOut">
              <a:rPr lang="ru-RU" smtClean="0"/>
              <a:pPr/>
              <a:t>28.04.2021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B99531-8DD1-41BF-839C-D0E2F3C2F4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9395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hyperlink" Target="https://cp.copp66.ru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cp.copp66.ru/educators?pageNumber=1&amp;pageSize=6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cp.copp66.ru/" TargetMode="Externa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12DB7A3-1938-4012-BEF2-FD4A4D3255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42133" b="68597"/>
          <a:stretch/>
        </p:blipFill>
        <p:spPr>
          <a:xfrm>
            <a:off x="1086172" y="361612"/>
            <a:ext cx="1856450" cy="712799"/>
          </a:xfrm>
          <a:prstGeom prst="rect">
            <a:avLst/>
          </a:prstGeom>
        </p:spPr>
      </p:pic>
      <p:sp>
        <p:nvSpPr>
          <p:cNvPr id="4" name="Объект 5">
            <a:extLst>
              <a:ext uri="{FF2B5EF4-FFF2-40B4-BE49-F238E27FC236}">
                <a16:creationId xmlns:a16="http://schemas.microsoft.com/office/drawing/2014/main" id="{C0F8E2B2-9800-48F2-8E32-D358CBAF11D1}"/>
              </a:ext>
            </a:extLst>
          </p:cNvPr>
          <p:cNvSpPr txBox="1">
            <a:spLocks/>
          </p:cNvSpPr>
          <p:nvPr/>
        </p:nvSpPr>
        <p:spPr>
          <a:xfrm>
            <a:off x="3665660" y="579072"/>
            <a:ext cx="4287302" cy="657891"/>
          </a:xfrm>
          <a:prstGeom prst="rect">
            <a:avLst/>
          </a:prstGeom>
        </p:spPr>
        <p:txBody>
          <a:bodyPr vert="horz" lIns="62215" tIns="31107" rIns="62215" bIns="31107" rtlCol="0">
            <a:normAutofit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633" b="1" dirty="0">
              <a:solidFill>
                <a:srgbClr val="FFC000"/>
              </a:solidFill>
              <a:latin typeface="TT Norms Black" panose="02000903040000020004" pitchFamily="2" charset="-52"/>
            </a:endParaRPr>
          </a:p>
        </p:txBody>
      </p:sp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CDA39107-B9FB-4445-AE97-F92B46E5AE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65660" y="266260"/>
            <a:ext cx="5010340" cy="903505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br>
              <a:rPr lang="ru-RU" sz="1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процесса обучения на цифровой платформе  ЦОПП в рамках</a:t>
            </a:r>
            <a:br>
              <a:rPr lang="ru-RU" sz="2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Программы  "Содействие занятости"</a:t>
            </a:r>
            <a:endParaRPr lang="ru-RU" sz="2200" dirty="0"/>
          </a:p>
        </p:txBody>
      </p:sp>
      <p:sp>
        <p:nvSpPr>
          <p:cNvPr id="10" name="Подзаголовок 9">
            <a:extLst>
              <a:ext uri="{FF2B5EF4-FFF2-40B4-BE49-F238E27FC236}">
                <a16:creationId xmlns:a16="http://schemas.microsoft.com/office/drawing/2014/main" id="{147015F5-AE34-4292-AAD7-6E825148A0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47200" y="1169765"/>
            <a:ext cx="3636000" cy="391399"/>
          </a:xfrm>
        </p:spPr>
        <p:txBody>
          <a:bodyPr>
            <a:normAutofit/>
          </a:bodyPr>
          <a:lstStyle/>
          <a:p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Инструкция для Центров обучения</a:t>
            </a:r>
            <a:endParaRPr lang="ru-RU" sz="1400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C69923-8497-4D8C-B1FF-B3E186AEC2D9}"/>
              </a:ext>
            </a:extLst>
          </p:cNvPr>
          <p:cNvSpPr txBox="1"/>
          <p:nvPr/>
        </p:nvSpPr>
        <p:spPr>
          <a:xfrm>
            <a:off x="1086172" y="1097193"/>
            <a:ext cx="24746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hlinkClick r:id="rId4"/>
              </a:rPr>
              <a:t>https://cp.copp66.ru/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5" r="1021" b="7098"/>
          <a:stretch/>
        </p:blipFill>
        <p:spPr bwMode="auto">
          <a:xfrm>
            <a:off x="1468143" y="1549652"/>
            <a:ext cx="6955421" cy="351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35716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9E2C92E-1B89-43F1-BBC6-362FA06B6A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600" y="1102520"/>
            <a:ext cx="2761727" cy="18777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B072635E-D26A-4570-B5BD-7ED1BA0D4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855" y="143999"/>
            <a:ext cx="8159345" cy="338401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1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Внутренняя часть платформы ЦОПП- Центр обучения</a:t>
            </a:r>
            <a:endParaRPr lang="ru-RU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69360E-5B21-4D78-9E07-B46912BF4C86}"/>
              </a:ext>
            </a:extLst>
          </p:cNvPr>
          <p:cNvSpPr txBox="1"/>
          <p:nvPr/>
        </p:nvSpPr>
        <p:spPr>
          <a:xfrm>
            <a:off x="849600" y="486966"/>
            <a:ext cx="4916064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</a:t>
            </a:r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Формирование расписания в разделе 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Группы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нажать кнопку 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Расписание" и далее  "Добавить занятие"</a:t>
            </a:r>
            <a:endParaRPr lang="ru-RU" sz="1400" dirty="0">
              <a:solidFill>
                <a:srgbClr val="0070C0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96C3B28-F12D-42A3-9141-30DD2DBB71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45" t="11477" r="6142" b="4392"/>
          <a:stretch/>
        </p:blipFill>
        <p:spPr>
          <a:xfrm>
            <a:off x="2110889" y="1813506"/>
            <a:ext cx="3463200" cy="176388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6782CC1-E5C8-4811-BCA8-817A7041AC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803" t="14831" r="28189" b="4813"/>
          <a:stretch/>
        </p:blipFill>
        <p:spPr>
          <a:xfrm>
            <a:off x="5996826" y="549767"/>
            <a:ext cx="2297574" cy="280619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A111EAE-A1D7-422D-A2B8-3594D0926BB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810" t="24849" r="13623" b="8253"/>
          <a:stretch/>
        </p:blipFill>
        <p:spPr>
          <a:xfrm>
            <a:off x="5103555" y="3565656"/>
            <a:ext cx="2967645" cy="14976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94B42AD-34C7-4BBA-80C9-CFCE6E48CA08}"/>
              </a:ext>
            </a:extLst>
          </p:cNvPr>
          <p:cNvSpPr txBox="1"/>
          <p:nvPr/>
        </p:nvSpPr>
        <p:spPr>
          <a:xfrm>
            <a:off x="2342063" y="1102520"/>
            <a:ext cx="103987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Расписание</a:t>
            </a:r>
            <a:endParaRPr lang="ru-RU" sz="1000" dirty="0"/>
          </a:p>
        </p:txBody>
      </p:sp>
      <p:sp>
        <p:nvSpPr>
          <p:cNvPr id="20" name="Стрелка: вправо 19">
            <a:extLst>
              <a:ext uri="{FF2B5EF4-FFF2-40B4-BE49-F238E27FC236}">
                <a16:creationId xmlns:a16="http://schemas.microsoft.com/office/drawing/2014/main" id="{FA8B504C-EAB8-4F7E-9AE2-AE419F3AF415}"/>
              </a:ext>
            </a:extLst>
          </p:cNvPr>
          <p:cNvSpPr/>
          <p:nvPr/>
        </p:nvSpPr>
        <p:spPr>
          <a:xfrm>
            <a:off x="835200" y="3299401"/>
            <a:ext cx="4243402" cy="1763884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Расписание распечатывается  и утверждается, утвержденное расписание направляется в ЦОПП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начала реализации программы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на почту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metod@copp66.ru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1" name="Стрелка: вправо 20">
            <a:extLst>
              <a:ext uri="{FF2B5EF4-FFF2-40B4-BE49-F238E27FC236}">
                <a16:creationId xmlns:a16="http://schemas.microsoft.com/office/drawing/2014/main" id="{68DDF32A-AFEA-4696-9A10-51624FA32DE9}"/>
              </a:ext>
            </a:extLst>
          </p:cNvPr>
          <p:cNvSpPr/>
          <p:nvPr/>
        </p:nvSpPr>
        <p:spPr>
          <a:xfrm>
            <a:off x="3611327" y="2023200"/>
            <a:ext cx="2297574" cy="484632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Добавить занятие</a:t>
            </a:r>
          </a:p>
        </p:txBody>
      </p:sp>
    </p:spTree>
    <p:extLst>
      <p:ext uri="{BB962C8B-B14F-4D97-AF65-F5344CB8AC3E}">
        <p14:creationId xmlns:p14="http://schemas.microsoft.com/office/powerpoint/2010/main" val="40007336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6A3CF5-E327-4427-B979-CB600A6BF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382" y="180245"/>
            <a:ext cx="8062618" cy="510955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Внутренняя часть платформы ЦОПП - Центр обучения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89B0E74-9FD7-47C8-957B-DCE6D26EC5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62" t="11899" r="6820" b="6701"/>
          <a:stretch/>
        </p:blipFill>
        <p:spPr>
          <a:xfrm>
            <a:off x="827118" y="1380728"/>
            <a:ext cx="3437119" cy="17047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053205-5500-4BC1-B5FC-69B6876C6238}"/>
              </a:ext>
            </a:extLst>
          </p:cNvPr>
          <p:cNvSpPr txBox="1"/>
          <p:nvPr/>
        </p:nvSpPr>
        <p:spPr>
          <a:xfrm>
            <a:off x="827118" y="734243"/>
            <a:ext cx="4813200" cy="55399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Заполняет раздел </a:t>
            </a: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Загруженность площадок</a:t>
            </a:r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для этого переходим в </a:t>
            </a: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мастерскую</a:t>
            </a:r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заполняют поля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B3E2BBE-4D0F-417C-BDEE-9A046AFD00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899" r="6692" b="3504"/>
          <a:stretch/>
        </p:blipFill>
        <p:spPr>
          <a:xfrm>
            <a:off x="5083200" y="3171829"/>
            <a:ext cx="3486327" cy="186097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261F911-AA05-45C0-B795-F110209FF6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477" r="6379" b="3504"/>
          <a:stretch/>
        </p:blipFill>
        <p:spPr>
          <a:xfrm>
            <a:off x="5083200" y="1281723"/>
            <a:ext cx="3437119" cy="175568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737F7DA-5F3C-4E63-9881-FAF3D18A4BA6}"/>
              </a:ext>
            </a:extLst>
          </p:cNvPr>
          <p:cNvSpPr txBox="1"/>
          <p:nvPr/>
        </p:nvSpPr>
        <p:spPr>
          <a:xfrm>
            <a:off x="7790400" y="2275200"/>
            <a:ext cx="266400" cy="36933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ru-RU" dirty="0"/>
          </a:p>
        </p:txBody>
      </p: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5E221842-7007-4F0B-B2D4-7A370F5E3648}"/>
              </a:ext>
            </a:extLst>
          </p:cNvPr>
          <p:cNvCxnSpPr>
            <a:cxnSpLocks/>
          </p:cNvCxnSpPr>
          <p:nvPr/>
        </p:nvCxnSpPr>
        <p:spPr>
          <a:xfrm flipH="1">
            <a:off x="1886400" y="2250177"/>
            <a:ext cx="460800" cy="131159"/>
          </a:xfrm>
          <a:prstGeom prst="straightConnector1">
            <a:avLst/>
          </a:prstGeom>
          <a:ln w="28575">
            <a:solidFill>
              <a:srgbClr val="EA343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642A4F09-6306-42F1-9100-D0E19DD6673E}"/>
              </a:ext>
            </a:extLst>
          </p:cNvPr>
          <p:cNvSpPr txBox="1"/>
          <p:nvPr/>
        </p:nvSpPr>
        <p:spPr>
          <a:xfrm>
            <a:off x="2347200" y="2090534"/>
            <a:ext cx="150120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мастерская</a:t>
            </a:r>
            <a:r>
              <a:rPr lang="ru-RU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sp>
        <p:nvSpPr>
          <p:cNvPr id="21" name="Стрелка: вправо 20">
            <a:extLst>
              <a:ext uri="{FF2B5EF4-FFF2-40B4-BE49-F238E27FC236}">
                <a16:creationId xmlns:a16="http://schemas.microsoft.com/office/drawing/2014/main" id="{108691A7-02EF-4DD4-B8D9-973B607DD971}"/>
              </a:ext>
            </a:extLst>
          </p:cNvPr>
          <p:cNvSpPr/>
          <p:nvPr/>
        </p:nvSpPr>
        <p:spPr>
          <a:xfrm>
            <a:off x="4309200" y="1944969"/>
            <a:ext cx="712359" cy="30520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E4BDA9E-1084-4C13-8A54-7CFC5BA12A72}"/>
              </a:ext>
            </a:extLst>
          </p:cNvPr>
          <p:cNvSpPr txBox="1"/>
          <p:nvPr/>
        </p:nvSpPr>
        <p:spPr>
          <a:xfrm>
            <a:off x="1008000" y="3261438"/>
            <a:ext cx="3440719" cy="107721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Загруженность преподавателей формируется автоматически из расписания и графика загрузки мастерских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9649119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17290E-EC1C-4966-BCCC-7744EAEEC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382" y="273845"/>
            <a:ext cx="7904218" cy="453355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Документационное сопровождение – Центр обучения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96AC9BD-8CD1-45C3-9D91-D759EAB149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1850" y="1543211"/>
            <a:ext cx="3540150" cy="1079916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40000" lnSpcReduction="20000"/>
          </a:bodyPr>
          <a:lstStyle/>
          <a:p>
            <a:pPr marL="0" indent="0" algn="just">
              <a:buNone/>
            </a:pP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ru-RU" sz="3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.Центр обучения:</a:t>
            </a:r>
          </a:p>
          <a:p>
            <a:pPr marL="0" indent="0" algn="just">
              <a:buNone/>
            </a:pPr>
            <a:r>
              <a:rPr lang="ru-RU" sz="3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Формирует </a:t>
            </a:r>
            <a:r>
              <a:rPr lang="ru-RU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личное дело </a:t>
            </a:r>
            <a:r>
              <a:rPr lang="ru-RU" sz="3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слушателей</a:t>
            </a:r>
          </a:p>
          <a:p>
            <a:pPr marL="0" indent="0" algn="just">
              <a:buNone/>
            </a:pPr>
            <a:r>
              <a:rPr lang="ru-RU" sz="3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Документы подгружаются на платформу </a:t>
            </a:r>
            <a:r>
              <a:rPr lang="en-US" sz="3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Moodle</a:t>
            </a:r>
            <a:endParaRPr lang="ru-RU" sz="35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A37146-5CDE-4DCF-A2B6-7D7298CDDB9F}"/>
              </a:ext>
            </a:extLst>
          </p:cNvPr>
          <p:cNvSpPr txBox="1"/>
          <p:nvPr/>
        </p:nvSpPr>
        <p:spPr>
          <a:xfrm>
            <a:off x="878027" y="879636"/>
            <a:ext cx="4154773" cy="187743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.Центр обучения:</a:t>
            </a:r>
          </a:p>
          <a:p>
            <a:pPr algn="just"/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Формирует приказ о зачислении слушателей, форма приказа размещена на платформе в разделе педагогическим работникам адрес: </a:t>
            </a:r>
            <a:r>
              <a:rPr lang="en-US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https://cp.copp66.ru/educators?pageNumber=1&amp;pageSize=6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Подписанный приказ направляется в ЦОПП на почту</a:t>
            </a:r>
            <a:r>
              <a:rPr lang="en-US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metod@copp66.ru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1CAF0A-77AA-4942-BF61-0AE957FE45D5}"/>
              </a:ext>
            </a:extLst>
          </p:cNvPr>
          <p:cNvSpPr txBox="1"/>
          <p:nvPr/>
        </p:nvSpPr>
        <p:spPr>
          <a:xfrm>
            <a:off x="871292" y="2910961"/>
            <a:ext cx="7714800" cy="19389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документов для формирования личного дела:</a:t>
            </a:r>
          </a:p>
          <a:p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Заявление слушателя</a:t>
            </a:r>
          </a:p>
          <a:p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Копия паспорта</a:t>
            </a:r>
          </a:p>
          <a:p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3.Копия документа об образовании</a:t>
            </a:r>
          </a:p>
          <a:p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4.Копия СНИЛС</a:t>
            </a:r>
            <a:endParaRPr lang="en-US" sz="1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.Согласие на обработку персональных данных</a:t>
            </a:r>
          </a:p>
          <a:p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6.Документы о смене фамилии</a:t>
            </a:r>
          </a:p>
          <a:p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7.Договор об обучении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2D0E44E-A6E1-4FEB-A60C-F07FD657AD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039" r="3228" b="41424"/>
          <a:stretch/>
        </p:blipFill>
        <p:spPr>
          <a:xfrm>
            <a:off x="5032800" y="3439138"/>
            <a:ext cx="4050030" cy="11163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40673944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2BF80B-72AA-40D1-A4F1-FC586C697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14" y="144536"/>
            <a:ext cx="7813386" cy="510955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1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Документационное сопровождение реализации программ</a:t>
            </a:r>
            <a:endParaRPr lang="ru-RU" sz="16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FCB46BD-3851-4A08-AE0F-8EF5AC1530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650" y="772870"/>
            <a:ext cx="7622550" cy="307785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Реализация программ обучения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E1422D-9C43-4B29-8959-B93B6E5ED07B}"/>
              </a:ext>
            </a:extLst>
          </p:cNvPr>
          <p:cNvSpPr txBox="1"/>
          <p:nvPr/>
        </p:nvSpPr>
        <p:spPr>
          <a:xfrm>
            <a:off x="935482" y="1169819"/>
            <a:ext cx="7860150" cy="218521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обучения готовит следующие документы:</a:t>
            </a:r>
          </a:p>
          <a:p>
            <a:pPr marL="285750" indent="-285750" algn="just">
              <a:buFontTx/>
              <a:buChar char="-"/>
            </a:pPr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об аттестационной комиссии</a:t>
            </a:r>
          </a:p>
          <a:p>
            <a:pPr marL="285750" indent="-285750" algn="just">
              <a:buFontTx/>
              <a:buChar char="-"/>
            </a:pPr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журнал учета учебных занятий</a:t>
            </a:r>
          </a:p>
          <a:p>
            <a:pPr marL="285750" indent="-285750" algn="just">
              <a:buFontTx/>
              <a:buChar char="-"/>
            </a:pPr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разрабатывает задания для промежуточной аттестации по программе;</a:t>
            </a:r>
          </a:p>
          <a:p>
            <a:pPr marL="285750" indent="-285750" algn="just">
              <a:buFontTx/>
              <a:buChar char="-"/>
            </a:pPr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разрабатывает фонды оценочных средств по программе;</a:t>
            </a:r>
          </a:p>
          <a:p>
            <a:pPr marL="285750" indent="-285750" algn="just">
              <a:buFontTx/>
              <a:buChar char="-"/>
            </a:pPr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ведомость итоговой аттестации по программам </a:t>
            </a:r>
            <a:r>
              <a:rPr lang="ru-RU" sz="1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ДПП</a:t>
            </a:r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повышения квалификации;</a:t>
            </a:r>
          </a:p>
          <a:p>
            <a:pPr marL="285750" indent="-285750" algn="just">
              <a:buFontTx/>
              <a:buChar char="-"/>
            </a:pPr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протокол итоговой аттестации по программам профессионального обучения и </a:t>
            </a:r>
            <a:r>
              <a:rPr lang="ru-RU" sz="1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ДПП</a:t>
            </a:r>
            <a:r>
              <a:rPr 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переподготовки</a:t>
            </a:r>
          </a:p>
          <a:p>
            <a:pPr marL="285750" indent="-285750" algn="just">
              <a:buFontTx/>
              <a:buChar char="-"/>
            </a:pPr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об отчислении</a:t>
            </a:r>
            <a:endParaRPr lang="ru-RU" sz="1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4250DF-BE59-41E8-B4E2-07BE1EF57ED7}"/>
              </a:ext>
            </a:extLst>
          </p:cNvPr>
          <p:cNvSpPr txBox="1"/>
          <p:nvPr/>
        </p:nvSpPr>
        <p:spPr>
          <a:xfrm>
            <a:off x="952650" y="3378691"/>
            <a:ext cx="7860150" cy="86177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обучения на основании решения аттестационной комиссии </a:t>
            </a:r>
          </a:p>
          <a:p>
            <a:pPr algn="just"/>
            <a:r>
              <a:rPr 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готовит документы об обучении (свидетельство, удостоверение о повышении квалификации, диплом) </a:t>
            </a:r>
            <a:endParaRPr lang="ru-RU" sz="1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7E4BE24-C5BA-4426-8C96-1163C14DC1D7}"/>
              </a:ext>
            </a:extLst>
          </p:cNvPr>
          <p:cNvSpPr txBox="1"/>
          <p:nvPr/>
        </p:nvSpPr>
        <p:spPr>
          <a:xfrm>
            <a:off x="952650" y="4320586"/>
            <a:ext cx="7842982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Подготовленные документы вносятся в систему ФИС ФРДО, загрузка документов об обучении в личные кабинеты слушателей, организуется выдача документов слушателям.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5881924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64E97F-C355-4ADA-B4BA-55DB828B5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327" y="273846"/>
            <a:ext cx="7721023" cy="35422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1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отчета Центра обучения</a:t>
            </a:r>
            <a:endParaRPr lang="ru-RU" sz="1600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39F4409-D306-444D-AE19-DE6580BD47B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794250" y="1570025"/>
            <a:ext cx="3777750" cy="14465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начала обучения</a:t>
            </a:r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программы обучения;</a:t>
            </a:r>
          </a:p>
          <a:p>
            <a:pPr marL="0" indent="0">
              <a:buNone/>
            </a:pPr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-расписание занятий, график реализации программы;</a:t>
            </a:r>
          </a:p>
          <a:p>
            <a:pPr marL="0" indent="0">
              <a:buNone/>
            </a:pPr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-приказы о зачислении слушателей;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66110A-72E7-4942-B6B0-95E93B5C4FD4}"/>
              </a:ext>
            </a:extLst>
          </p:cNvPr>
          <p:cNvSpPr txBox="1"/>
          <p:nvPr/>
        </p:nvSpPr>
        <p:spPr>
          <a:xfrm>
            <a:off x="775855" y="680245"/>
            <a:ext cx="772160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твержденный пакт документов направляются на почту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metod@copp66.ru</a:t>
            </a: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A410E1-192C-43F5-ABD4-8E5E7ED00B20}"/>
              </a:ext>
            </a:extLst>
          </p:cNvPr>
          <p:cNvSpPr txBox="1"/>
          <p:nvPr/>
        </p:nvSpPr>
        <p:spPr>
          <a:xfrm>
            <a:off x="1134000" y="3188161"/>
            <a:ext cx="5468400" cy="116955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После завершения обучения</a:t>
            </a:r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журнал учета учебных занятий</a:t>
            </a:r>
          </a:p>
          <a:p>
            <a:pPr marL="285750" indent="-285750">
              <a:buFontTx/>
              <a:buChar char="-"/>
            </a:pPr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ведомости итоговой аттестации, протоколы</a:t>
            </a:r>
          </a:p>
          <a:p>
            <a:pPr marL="285750" indent="-285750">
              <a:buFontTx/>
              <a:buChar char="-"/>
            </a:pPr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приказы об отчислении</a:t>
            </a:r>
          </a:p>
          <a:p>
            <a:pPr marL="285750" indent="-285750">
              <a:buFontTx/>
              <a:buChar char="-"/>
            </a:pPr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скрин с ФИС </a:t>
            </a:r>
            <a:r>
              <a:rPr lang="ru-RU" sz="1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ФРДО</a:t>
            </a:r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 внесенных данных в систему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CB3C4C-DEC1-4E92-AB0A-819B6726003E}"/>
              </a:ext>
            </a:extLst>
          </p:cNvPr>
          <p:cNvSpPr txBox="1"/>
          <p:nvPr/>
        </p:nvSpPr>
        <p:spPr>
          <a:xfrm>
            <a:off x="1521345" y="4406110"/>
            <a:ext cx="4572000" cy="61555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Личные дела </a:t>
            </a:r>
            <a:r>
              <a:rPr 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слушателей направляются на почту </a:t>
            </a: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demografiya@copp66</a:t>
            </a: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endParaRPr lang="ru-RU" sz="1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904509" y="1588655"/>
            <a:ext cx="283633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265256" y="1501930"/>
            <a:ext cx="3694018" cy="16004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направляемые файлы должны быть подписаны </a:t>
            </a:r>
          </a:p>
          <a:p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«Программа …», «Расписание занятий по программе …» , «Приказ о зачислении по программе…..» .</a:t>
            </a:r>
          </a:p>
          <a:p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 письма: "Начало обучения" "Наименование </a:t>
            </a:r>
            <a:r>
              <a:rPr lang="ru-RU" sz="1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ЦО</a:t>
            </a:r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970448" y="3453953"/>
            <a:ext cx="283633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3CB8E6-985C-42CC-9C2E-B359ADBC8F18}"/>
              </a:ext>
            </a:extLst>
          </p:cNvPr>
          <p:cNvSpPr txBox="1"/>
          <p:nvPr/>
        </p:nvSpPr>
        <p:spPr>
          <a:xfrm>
            <a:off x="7331194" y="3188161"/>
            <a:ext cx="1683205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 письма: "Завершение обучения" "Наименование </a:t>
            </a:r>
            <a:r>
              <a:rPr lang="ru-RU" sz="1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ЦО</a:t>
            </a:r>
            <a:r>
              <a:rPr lang="ru-RU" sz="1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endParaRPr lang="ru-RU" sz="1200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BE3BB39-8578-4D4A-A070-3844205F7BAC}"/>
              </a:ext>
            </a:extLst>
          </p:cNvPr>
          <p:cNvSpPr/>
          <p:nvPr/>
        </p:nvSpPr>
        <p:spPr>
          <a:xfrm>
            <a:off x="6407131" y="4486194"/>
            <a:ext cx="283633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66FF2D9-E449-42E3-8DCF-A8CFF58C6CE0}"/>
              </a:ext>
            </a:extLst>
          </p:cNvPr>
          <p:cNvSpPr txBox="1"/>
          <p:nvPr/>
        </p:nvSpPr>
        <p:spPr>
          <a:xfrm>
            <a:off x="6851305" y="4481729"/>
            <a:ext cx="2107969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 письма: "Личное дело" "Наименование </a:t>
            </a:r>
            <a:r>
              <a:rPr lang="ru-RU" sz="1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ЦО</a:t>
            </a:r>
            <a:r>
              <a:rPr lang="ru-RU" sz="1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7338389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3563" y="541699"/>
            <a:ext cx="7748731" cy="41888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1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Контакты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03563" y="1198603"/>
            <a:ext cx="8140950" cy="963582"/>
          </a:xfrm>
        </p:spPr>
        <p:txBody>
          <a:bodyPr>
            <a:normAutofit/>
          </a:bodyPr>
          <a:lstStyle/>
          <a:p>
            <a:r>
              <a:rPr lang="ru-RU" sz="1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Техническая поддержка ЦП ЦОПП </a:t>
            </a:r>
            <a:r>
              <a:rPr lang="ru-RU" sz="1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  (378-84-18 (доб.311) Серков Олег Борисович</a:t>
            </a:r>
          </a:p>
          <a:p>
            <a:pPr algn="just"/>
            <a:r>
              <a:rPr lang="ru-RU" sz="1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обучения, электронные журналы </a:t>
            </a:r>
            <a:r>
              <a:rPr lang="ru-RU" sz="1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(375-13-51(доб.115) - Нельмина Марина Владимировна</a:t>
            </a:r>
          </a:p>
          <a:p>
            <a:r>
              <a:rPr lang="ru-RU" sz="1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групп, расписания занятий, графиков - </a:t>
            </a:r>
            <a:r>
              <a:rPr lang="ru-RU" sz="1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(374-89-90(доб.113) Гафурова Татьяна </a:t>
            </a:r>
            <a:r>
              <a:rPr lang="ru-RU" sz="1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Рузальевна</a:t>
            </a:r>
            <a:endParaRPr lang="ru-RU" sz="1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5CC02B-47AB-425E-ADF3-BEA66974245C}"/>
              </a:ext>
            </a:extLst>
          </p:cNvPr>
          <p:cNvSpPr txBox="1"/>
          <p:nvPr/>
        </p:nvSpPr>
        <p:spPr>
          <a:xfrm>
            <a:off x="2113200" y="2248584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66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Ссылка на информационные материалы</a:t>
            </a:r>
          </a:p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BC91F22-A3F5-43F1-90ED-5DBE5C7AD9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45" t="12738" r="1732" b="10531"/>
          <a:stretch/>
        </p:blipFill>
        <p:spPr>
          <a:xfrm>
            <a:off x="2296800" y="2645934"/>
            <a:ext cx="4010118" cy="1778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63CD248-9230-459F-AEE0-0FB180E91085}"/>
              </a:ext>
            </a:extLst>
          </p:cNvPr>
          <p:cNvSpPr txBox="1"/>
          <p:nvPr/>
        </p:nvSpPr>
        <p:spPr>
          <a:xfrm>
            <a:off x="1623600" y="4498518"/>
            <a:ext cx="642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0504D"/>
                </a:solidFill>
              </a:rPr>
              <a:t>https://cp.copp66.ru/educators?pageNumber=1&amp;pageSize=6</a:t>
            </a:r>
            <a:endParaRPr lang="ru-RU" dirty="0">
              <a:solidFill>
                <a:srgbClr val="C050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6814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5">
            <a:extLst>
              <a:ext uri="{FF2B5EF4-FFF2-40B4-BE49-F238E27FC236}">
                <a16:creationId xmlns:a16="http://schemas.microsoft.com/office/drawing/2014/main" id="{768F7D50-BD2C-413F-8912-F5992EC5CD8C}"/>
              </a:ext>
            </a:extLst>
          </p:cNvPr>
          <p:cNvSpPr txBox="1">
            <a:spLocks/>
          </p:cNvSpPr>
          <p:nvPr/>
        </p:nvSpPr>
        <p:spPr>
          <a:xfrm>
            <a:off x="921655" y="1632306"/>
            <a:ext cx="4615145" cy="136954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62215" tIns="31107" rIns="62215" bIns="31107" rtlCol="0">
            <a:noAutofit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ЦП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позволяет автоматизировать процесс создания учебно-методических документов необходимых для реализации процесса обучения: программ обучения, расписания, графиков реализации программ,  журнала учета учебных занятий и прочее. Позволяет оперативно обмениваться информацией о процессе обучения.</a:t>
            </a:r>
          </a:p>
          <a:p>
            <a:pPr marL="0" indent="0">
              <a:buNone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5">
            <a:extLst>
              <a:ext uri="{FF2B5EF4-FFF2-40B4-BE49-F238E27FC236}">
                <a16:creationId xmlns:a16="http://schemas.microsoft.com/office/drawing/2014/main" id="{C0F8E2B2-9800-48F2-8E32-D358CBAF11D1}"/>
              </a:ext>
            </a:extLst>
          </p:cNvPr>
          <p:cNvSpPr txBox="1">
            <a:spLocks/>
          </p:cNvSpPr>
          <p:nvPr/>
        </p:nvSpPr>
        <p:spPr>
          <a:xfrm>
            <a:off x="3665660" y="579072"/>
            <a:ext cx="4287302" cy="657891"/>
          </a:xfrm>
          <a:prstGeom prst="rect">
            <a:avLst/>
          </a:prstGeom>
        </p:spPr>
        <p:txBody>
          <a:bodyPr vert="horz" lIns="62215" tIns="31107" rIns="62215" bIns="31107" rtlCol="0">
            <a:normAutofit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633" b="1" dirty="0">
              <a:solidFill>
                <a:srgbClr val="FFC000"/>
              </a:solidFill>
              <a:latin typeface="TT Norms Black" panose="02000903040000020004" pitchFamily="2" charset="-5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C44851-3891-4AE6-91F2-1AC5F3BC761B}"/>
              </a:ext>
            </a:extLst>
          </p:cNvPr>
          <p:cNvSpPr txBox="1"/>
          <p:nvPr/>
        </p:nvSpPr>
        <p:spPr>
          <a:xfrm>
            <a:off x="895927" y="178962"/>
            <a:ext cx="7969018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Образовательный процесс на цифровой платформе  ЦОПП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0342C95-C579-4854-AB8D-0E56C83644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258" b="5176"/>
          <a:stretch/>
        </p:blipFill>
        <p:spPr>
          <a:xfrm>
            <a:off x="5623983" y="1054803"/>
            <a:ext cx="3384552" cy="16329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FC3159A-AA4A-42F8-872E-7488E8260B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298" r="18110" b="5177"/>
          <a:stretch/>
        </p:blipFill>
        <p:spPr>
          <a:xfrm>
            <a:off x="943854" y="3189600"/>
            <a:ext cx="3277658" cy="183547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3" name="Прямоугольник 2"/>
          <p:cNvSpPr/>
          <p:nvPr/>
        </p:nvSpPr>
        <p:spPr>
          <a:xfrm>
            <a:off x="939269" y="759909"/>
            <a:ext cx="4597531" cy="7386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Цифровая платформа ЦП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разработана для организации образовательного процесса  и переноса  образовательной деятельности на единую интерактивную площадку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635882" y="3135579"/>
            <a:ext cx="4287301" cy="9541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ссылки:</a:t>
            </a:r>
          </a:p>
          <a:p>
            <a:pPr lvl="0"/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Адрес платформы ЦП ЦОПП 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https://cp.copp66.ru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Адрес системы дистанционного обучения: </a:t>
            </a:r>
            <a:r>
              <a:rPr lang="en-US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https://lms.copp66.ru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21511" y="4157731"/>
            <a:ext cx="380636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b="1" dirty="0">
                <a:solidFill>
                  <a:srgbClr val="EA34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Цифровая платформа интегрирована </a:t>
            </a:r>
          </a:p>
          <a:p>
            <a:pPr lvl="0" algn="ctr"/>
            <a:r>
              <a:rPr lang="ru-RU" sz="1400" b="1" dirty="0">
                <a:solidFill>
                  <a:srgbClr val="EA34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системой дистанционного обучения </a:t>
            </a:r>
            <a:r>
              <a:rPr lang="en-US" sz="1400" b="1" dirty="0">
                <a:solidFill>
                  <a:srgbClr val="EA34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MOODLE</a:t>
            </a:r>
            <a:r>
              <a:rPr lang="ru-RU" sz="1400" b="1" dirty="0">
                <a:solidFill>
                  <a:srgbClr val="EA34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B45678-0133-456D-B24A-AA98A5FA8684}"/>
              </a:ext>
            </a:extLst>
          </p:cNvPr>
          <p:cNvSpPr txBox="1"/>
          <p:nvPr/>
        </p:nvSpPr>
        <p:spPr>
          <a:xfrm>
            <a:off x="1796400" y="3135561"/>
            <a:ext cx="1292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EA34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MOODLE</a:t>
            </a:r>
            <a:r>
              <a:rPr lang="ru-RU" sz="1800" b="1" dirty="0">
                <a:solidFill>
                  <a:srgbClr val="EA34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25335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4BAF1C-39EB-4E39-AAB3-688C11DEC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564" y="121479"/>
            <a:ext cx="8131636" cy="478885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1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Виды образовательных программ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6C30CE3-5137-4080-93F9-2E7763232F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4116" t="36868" r="15395" b="16849"/>
          <a:stretch/>
        </p:blipFill>
        <p:spPr>
          <a:xfrm>
            <a:off x="991564" y="728453"/>
            <a:ext cx="7696800" cy="396890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1767337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EA7A62-241F-4179-9C07-6A3D2B653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102378"/>
            <a:ext cx="7913600" cy="44482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21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Банк программ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13E2B22-C4BC-4EDE-A2E3-78D93BC7FD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4117" t="36868" r="15753" b="16407"/>
          <a:stretch/>
        </p:blipFill>
        <p:spPr>
          <a:xfrm>
            <a:off x="950400" y="676800"/>
            <a:ext cx="7689600" cy="4031571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5780238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C9AED-6519-48C3-AE1B-6AEE88329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855" y="116277"/>
            <a:ext cx="8143768" cy="31185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sz="21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Публичная часть платформы ЦОПП -  Личный кабинет слушателя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77E8285-451D-420E-A6FE-5A38931705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81239" y="557421"/>
            <a:ext cx="4792256" cy="31185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программ для подачи заявки слушателями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16" name="Объект 15">
            <a:extLst>
              <a:ext uri="{FF2B5EF4-FFF2-40B4-BE49-F238E27FC236}">
                <a16:creationId xmlns:a16="http://schemas.microsoft.com/office/drawing/2014/main" id="{F7ACA03B-FF90-4C16-8AD8-23860CB2C7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8724" y="3078079"/>
            <a:ext cx="4988096" cy="201410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зачисления  слушателя на программу на платформе появляется его личный кабинет в котором размещается:</a:t>
            </a:r>
          </a:p>
          <a:p>
            <a:r>
              <a:rPr lang="ru-RU" sz="13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расписание занятий по программе</a:t>
            </a:r>
          </a:p>
          <a:p>
            <a:r>
              <a:rPr lang="ru-RU" sz="13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журнал с посещением и оценками</a:t>
            </a:r>
          </a:p>
          <a:p>
            <a:r>
              <a:rPr lang="ru-RU" sz="13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формируется портфолио слушателя</a:t>
            </a:r>
          </a:p>
          <a:p>
            <a:pPr marL="0" indent="0">
              <a:buNone/>
            </a:pPr>
            <a: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завершения обучения в личный   кабинет слушателя подгружается </a:t>
            </a:r>
            <a:r>
              <a:rPr lang="ru-RU" sz="13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 об обучении</a:t>
            </a:r>
            <a: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Одновременно слушатель подключается на платформу </a:t>
            </a:r>
            <a:r>
              <a:rPr lang="ru-RU" sz="13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СДО</a:t>
            </a:r>
            <a:r>
              <a:rPr lang="ru-RU" sz="13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Modle</a:t>
            </a:r>
            <a:r>
              <a:rPr lang="en-US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соответствующий кур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</a:p>
          <a:p>
            <a:pPr marL="0" indent="0">
              <a:buNone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F263FA0-0843-42D1-8EE6-11B91BE02C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472" t="19192" r="20866" b="9746"/>
          <a:stretch/>
        </p:blipFill>
        <p:spPr>
          <a:xfrm>
            <a:off x="4015778" y="1216783"/>
            <a:ext cx="2321578" cy="158195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80CB721-0A1E-48C0-B209-9492253484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22" t="27608" r="20472" b="5324"/>
          <a:stretch/>
        </p:blipFill>
        <p:spPr>
          <a:xfrm>
            <a:off x="916562" y="1267387"/>
            <a:ext cx="2667720" cy="158195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89DB691-5798-4853-B0F2-ED2CCA4BF3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3937" t="11619" b="42047"/>
          <a:stretch/>
        </p:blipFill>
        <p:spPr>
          <a:xfrm>
            <a:off x="7004946" y="1754629"/>
            <a:ext cx="2056981" cy="333755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7" name="Стрелка: вправо 16">
            <a:extLst>
              <a:ext uri="{FF2B5EF4-FFF2-40B4-BE49-F238E27FC236}">
                <a16:creationId xmlns:a16="http://schemas.microsoft.com/office/drawing/2014/main" id="{2F3F0646-8251-43BC-BF1B-09E88333A461}"/>
              </a:ext>
            </a:extLst>
          </p:cNvPr>
          <p:cNvSpPr/>
          <p:nvPr/>
        </p:nvSpPr>
        <p:spPr>
          <a:xfrm>
            <a:off x="5906820" y="384281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: вниз 17">
            <a:extLst>
              <a:ext uri="{FF2B5EF4-FFF2-40B4-BE49-F238E27FC236}">
                <a16:creationId xmlns:a16="http://schemas.microsoft.com/office/drawing/2014/main" id="{2C45A027-10BF-465E-8F27-9844A749D3CE}"/>
              </a:ext>
            </a:extLst>
          </p:cNvPr>
          <p:cNvSpPr/>
          <p:nvPr/>
        </p:nvSpPr>
        <p:spPr>
          <a:xfrm>
            <a:off x="5075767" y="849745"/>
            <a:ext cx="201600" cy="38188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E853C22-D6D1-40BD-BCB6-BA7C80E01B2D}"/>
              </a:ext>
            </a:extLst>
          </p:cNvPr>
          <p:cNvSpPr txBox="1"/>
          <p:nvPr/>
        </p:nvSpPr>
        <p:spPr>
          <a:xfrm>
            <a:off x="7004947" y="1082721"/>
            <a:ext cx="2056981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Личный кабинет слушателя</a:t>
            </a:r>
          </a:p>
        </p:txBody>
      </p: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33DFF8A8-C5ED-4908-B20D-4B72988C0D85}"/>
              </a:ext>
            </a:extLst>
          </p:cNvPr>
          <p:cNvCxnSpPr>
            <a:cxnSpLocks/>
          </p:cNvCxnSpPr>
          <p:nvPr/>
        </p:nvCxnSpPr>
        <p:spPr>
          <a:xfrm flipV="1">
            <a:off x="5989507" y="1992068"/>
            <a:ext cx="0" cy="370187"/>
          </a:xfrm>
          <a:prstGeom prst="straightConnector1">
            <a:avLst/>
          </a:prstGeom>
          <a:ln w="57150">
            <a:solidFill>
              <a:srgbClr val="EA343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Стрелка: вправо 24">
            <a:extLst>
              <a:ext uri="{FF2B5EF4-FFF2-40B4-BE49-F238E27FC236}">
                <a16:creationId xmlns:a16="http://schemas.microsoft.com/office/drawing/2014/main" id="{F3B49523-B906-46B4-A0EE-8664158AC71B}"/>
              </a:ext>
            </a:extLst>
          </p:cNvPr>
          <p:cNvSpPr/>
          <p:nvPr/>
        </p:nvSpPr>
        <p:spPr>
          <a:xfrm flipH="1">
            <a:off x="3606810" y="2065421"/>
            <a:ext cx="365882" cy="1145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: вниз 26">
            <a:extLst>
              <a:ext uri="{FF2B5EF4-FFF2-40B4-BE49-F238E27FC236}">
                <a16:creationId xmlns:a16="http://schemas.microsoft.com/office/drawing/2014/main" id="{31F5C81B-711E-4905-B898-7898A84F0067}"/>
              </a:ext>
            </a:extLst>
          </p:cNvPr>
          <p:cNvSpPr/>
          <p:nvPr/>
        </p:nvSpPr>
        <p:spPr>
          <a:xfrm>
            <a:off x="2178957" y="2834568"/>
            <a:ext cx="142929" cy="2582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57482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A7BEC2F4-4422-44B8-9FC6-72DD0B820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155" y="209191"/>
            <a:ext cx="8113919" cy="62208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21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Публичная часть платформы ЦОПП – Личный кабинет преподавателя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08C3E76-796D-4B23-8823-A40B81A1A5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009" t="13018" r="1102" b="28127"/>
          <a:stretch/>
        </p:blipFill>
        <p:spPr>
          <a:xfrm>
            <a:off x="852156" y="1022584"/>
            <a:ext cx="1585899" cy="35068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3D3DA70-90DA-41EF-86AD-3B6411FE6D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056" t="24497" r="20472" b="12930"/>
          <a:stretch/>
        </p:blipFill>
        <p:spPr>
          <a:xfrm>
            <a:off x="2586603" y="1965466"/>
            <a:ext cx="4268042" cy="248413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A904991-ADDE-4373-A29C-E7684872334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897" t="24917" r="21339" b="4471"/>
          <a:stretch/>
        </p:blipFill>
        <p:spPr>
          <a:xfrm>
            <a:off x="5817578" y="2357100"/>
            <a:ext cx="3148497" cy="20925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FE7B40B-5484-4A08-92AA-17E3F3E523AE}"/>
              </a:ext>
            </a:extLst>
          </p:cNvPr>
          <p:cNvSpPr txBox="1"/>
          <p:nvPr/>
        </p:nvSpPr>
        <p:spPr>
          <a:xfrm>
            <a:off x="2668673" y="1022584"/>
            <a:ext cx="6297401" cy="52322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Создается при формировании расписания занятий и графика реализации программы</a:t>
            </a:r>
            <a:endParaRPr lang="ru-RU" sz="1400" dirty="0"/>
          </a:p>
        </p:txBody>
      </p: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FEE3BF88-0602-4CCA-9FF6-6683FBFB0323}"/>
              </a:ext>
            </a:extLst>
          </p:cNvPr>
          <p:cNvCxnSpPr/>
          <p:nvPr/>
        </p:nvCxnSpPr>
        <p:spPr>
          <a:xfrm>
            <a:off x="2044800" y="2671200"/>
            <a:ext cx="1821600" cy="302400"/>
          </a:xfrm>
          <a:prstGeom prst="straightConnector1">
            <a:avLst/>
          </a:prstGeom>
          <a:ln w="28575">
            <a:solidFill>
              <a:srgbClr val="C0504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81C6B30B-11C1-4A32-8DF5-73A4AD6A14BB}"/>
              </a:ext>
            </a:extLst>
          </p:cNvPr>
          <p:cNvCxnSpPr/>
          <p:nvPr/>
        </p:nvCxnSpPr>
        <p:spPr>
          <a:xfrm>
            <a:off x="2167200" y="3207533"/>
            <a:ext cx="4132800" cy="637267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13497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8EE7C93-241A-4CCD-A348-DEEF8363AD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179" r="13622" b="5932"/>
          <a:stretch/>
        </p:blipFill>
        <p:spPr>
          <a:xfrm>
            <a:off x="5339273" y="3110690"/>
            <a:ext cx="3598092" cy="18122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82900" y="126063"/>
            <a:ext cx="7886700" cy="335755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ru-RU" sz="1800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Публичная часть платформы ЦОПП – Электронный журнал</a:t>
            </a:r>
            <a:endParaRPr lang="ru-RU" dirty="0"/>
          </a:p>
        </p:txBody>
      </p:sp>
      <p:pic>
        <p:nvPicPr>
          <p:cNvPr id="21" name="Объект 20">
            <a:extLst>
              <a:ext uri="{FF2B5EF4-FFF2-40B4-BE49-F238E27FC236}">
                <a16:creationId xmlns:a16="http://schemas.microsoft.com/office/drawing/2014/main" id="{8166947F-C6D5-4532-949E-AD0E62C7B3DC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3"/>
          <a:srcRect l="19971" t="12120" r="22329" b="6039"/>
          <a:stretch/>
        </p:blipFill>
        <p:spPr>
          <a:xfrm>
            <a:off x="840894" y="576000"/>
            <a:ext cx="3324706" cy="265314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3709101-A59C-482D-BF5C-AA2D684DE8DF}"/>
              </a:ext>
            </a:extLst>
          </p:cNvPr>
          <p:cNvSpPr txBox="1"/>
          <p:nvPr/>
        </p:nvSpPr>
        <p:spPr>
          <a:xfrm>
            <a:off x="784820" y="3449399"/>
            <a:ext cx="4165871" cy="15696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реализации программы посредством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СДО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Moodle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необходимо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электронном журнале выбрать те занятия, на которых выставляются оценки. После этой процедуры оценки автоматически перенесутся в журнал    </a:t>
            </a:r>
            <a:endParaRPr lang="ru-RU" sz="1600" dirty="0"/>
          </a:p>
        </p:txBody>
      </p:sp>
      <p:sp>
        <p:nvSpPr>
          <p:cNvPr id="6" name="Стрелка вправо 5"/>
          <p:cNvSpPr/>
          <p:nvPr/>
        </p:nvSpPr>
        <p:spPr>
          <a:xfrm flipH="1">
            <a:off x="3695488" y="521852"/>
            <a:ext cx="5329385" cy="3126511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-для заполнения  нажать кнопку "</a:t>
            </a: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редактировать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":</a:t>
            </a:r>
          </a:p>
          <a:p>
            <a:pPr lvl="0"/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отмечается посещаемость и  успеваемость;</a:t>
            </a:r>
          </a:p>
          <a:p>
            <a:pPr lvl="0"/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-оценки с </a:t>
            </a:r>
            <a:r>
              <a:rPr lang="en-US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Moodle 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автоматически переносятся в журнал;</a:t>
            </a:r>
          </a:p>
          <a:p>
            <a:pPr lvl="0"/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-итоговая аттестация вносится администратором;</a:t>
            </a:r>
          </a:p>
          <a:p>
            <a:pPr lvl="0"/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-должен содержать промежуточную аттестацию;</a:t>
            </a:r>
          </a:p>
          <a:p>
            <a:pPr lvl="0"/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-темы занятий формируются автоматически из расписания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332922" y="1046809"/>
            <a:ext cx="109129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редактировать</a:t>
            </a:r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3693637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3B259B-A0E5-4E36-9D90-50E6BBF1F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436" y="122296"/>
            <a:ext cx="8063564" cy="403701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ru-RU" sz="1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Внутренняя часть платформы ЦОПП - Центр обучения </a:t>
            </a:r>
            <a:endParaRPr lang="ru-RU" sz="16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E7BFD2-23C9-44E3-9A0B-FD1EF8016C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0174" y="1280110"/>
            <a:ext cx="5634226" cy="54315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Вносит наименование площадок ЦО в раздел </a:t>
            </a: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Материально-технические ресурсы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соответствии с компетенциями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71DE1D-F629-4D25-86DC-1ED935931E63}"/>
              </a:ext>
            </a:extLst>
          </p:cNvPr>
          <p:cNvSpPr txBox="1"/>
          <p:nvPr/>
        </p:nvSpPr>
        <p:spPr>
          <a:xfrm>
            <a:off x="1012816" y="703362"/>
            <a:ext cx="7764974" cy="30777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1.Подготовка ЦП ЦОПП к реализации образовательных программ</a:t>
            </a:r>
            <a:endParaRPr lang="ru-RU" sz="1400" dirty="0">
              <a:solidFill>
                <a:srgbClr val="0070C0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BCAAFD7-5ABC-458B-8445-ED8918C721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9" t="12179" r="5433" b="7751"/>
          <a:stretch/>
        </p:blipFill>
        <p:spPr>
          <a:xfrm>
            <a:off x="6940801" y="1201127"/>
            <a:ext cx="1843199" cy="88374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CCD7E37-4C6F-4ED8-863A-191A8C30EF23}"/>
              </a:ext>
            </a:extLst>
          </p:cNvPr>
          <p:cNvSpPr txBox="1"/>
          <p:nvPr/>
        </p:nvSpPr>
        <p:spPr>
          <a:xfrm>
            <a:off x="3681009" y="2084873"/>
            <a:ext cx="5135390" cy="55399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Вносит в раздел </a:t>
            </a: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Кадровые ресурсы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информацию о преподавателях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EB45FDD-D07F-4602-A38C-0596BA86C241}"/>
              </a:ext>
            </a:extLst>
          </p:cNvPr>
          <p:cNvSpPr txBox="1"/>
          <p:nvPr/>
        </p:nvSpPr>
        <p:spPr>
          <a:xfrm>
            <a:off x="845774" y="2839176"/>
            <a:ext cx="5200888" cy="55399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.В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носит в раздел </a:t>
            </a: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Конструктор программ</a:t>
            </a:r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реализуемых программ 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5E600F6-8BED-4E84-B3D8-0F6E2B4EFB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619" r="6063" b="27209"/>
          <a:stretch/>
        </p:blipFill>
        <p:spPr>
          <a:xfrm>
            <a:off x="870940" y="1922411"/>
            <a:ext cx="2333252" cy="85467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A0419BC-061C-44E9-8167-232C34E3D3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477" r="6063" b="17567"/>
          <a:stretch/>
        </p:blipFill>
        <p:spPr>
          <a:xfrm>
            <a:off x="6450747" y="2753668"/>
            <a:ext cx="2398053" cy="98204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78090F7-9993-47DA-ACE0-4EECEBF83366}"/>
              </a:ext>
            </a:extLst>
          </p:cNvPr>
          <p:cNvSpPr txBox="1"/>
          <p:nvPr/>
        </p:nvSpPr>
        <p:spPr>
          <a:xfrm>
            <a:off x="3943258" y="3764051"/>
            <a:ext cx="4905542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Организует разработку курсов на платформе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СДО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Moodle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5B7F91D-91D9-4A0A-AEE9-770AE03893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03" t="12181" r="24646" b="35518"/>
          <a:stretch/>
        </p:blipFill>
        <p:spPr>
          <a:xfrm>
            <a:off x="841880" y="3455261"/>
            <a:ext cx="2261320" cy="84616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21" name="Стрелка: вправо 20">
            <a:extLst>
              <a:ext uri="{FF2B5EF4-FFF2-40B4-BE49-F238E27FC236}">
                <a16:creationId xmlns:a16="http://schemas.microsoft.com/office/drawing/2014/main" id="{022631B7-A4DA-4D11-A4C5-EBFEB0A80B2B}"/>
              </a:ext>
            </a:extLst>
          </p:cNvPr>
          <p:cNvSpPr/>
          <p:nvPr/>
        </p:nvSpPr>
        <p:spPr>
          <a:xfrm>
            <a:off x="6544801" y="1550517"/>
            <a:ext cx="345599" cy="23256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79CCC8F-FE77-4B6B-8926-B8E3283F96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261791" y="2273940"/>
            <a:ext cx="394017" cy="28330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0B7BD171-E109-4554-86C6-C8563C7071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2379" y="2967690"/>
            <a:ext cx="352651" cy="29697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5A75C03-0AC7-4194-B87B-6A65A70366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76542" y="3852618"/>
            <a:ext cx="577482" cy="18689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7895F4DE-786E-41C4-8169-644BA20824F7}"/>
              </a:ext>
            </a:extLst>
          </p:cNvPr>
          <p:cNvSpPr txBox="1"/>
          <p:nvPr/>
        </p:nvSpPr>
        <p:spPr>
          <a:xfrm>
            <a:off x="759443" y="4232900"/>
            <a:ext cx="8014376" cy="80021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Центр обучения направляет письмо в ЦОПП с перечнем Программ и сроками реализации, для публикации на ЦП ЦОПП для организации записи на программу. </a:t>
            </a:r>
          </a:p>
          <a:p>
            <a:pPr algn="ctr"/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Контакты 375-13-51, почта: </a:t>
            </a:r>
            <a:r>
              <a:rPr lang="en-US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metod@copp66.ru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6569899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6A5781-4668-4D21-B38E-77723C0F1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268" y="123945"/>
            <a:ext cx="8170032" cy="315255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1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Внутренняя часть платформы ЦОПП- Центр обучения</a:t>
            </a:r>
            <a:endParaRPr lang="ru-RU" sz="1600" dirty="0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08850D17-EEC2-40D4-923E-23D9DDE868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530" t="12310" r="6349" b="32983"/>
          <a:stretch/>
        </p:blipFill>
        <p:spPr>
          <a:xfrm>
            <a:off x="724804" y="3035341"/>
            <a:ext cx="2441592" cy="1106791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E1EA64-6DB7-4410-9829-66132837132B}"/>
              </a:ext>
            </a:extLst>
          </p:cNvPr>
          <p:cNvSpPr txBox="1"/>
          <p:nvPr/>
        </p:nvSpPr>
        <p:spPr>
          <a:xfrm>
            <a:off x="812837" y="661610"/>
            <a:ext cx="4184689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</a:t>
            </a:r>
            <a:r>
              <a:rPr lang="ru-RU" sz="1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Обрабатывает поступившие заявки, в разделе  "</a:t>
            </a: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Заявки на программы ОПП</a:t>
            </a:r>
            <a:r>
              <a:rPr lang="ru-RU" sz="1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", проверяет информацию слушателя и после обработки данных необходимо нажать соответствующую кнопку "</a:t>
            </a: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Одобрить", "Отклонить", "Ожидать открытия группы" 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ECAC4FC-9229-4FBF-BAD6-B91ECF90FB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179" r="11024" b="31688"/>
          <a:stretch/>
        </p:blipFill>
        <p:spPr>
          <a:xfrm>
            <a:off x="5097600" y="3739333"/>
            <a:ext cx="2700111" cy="95818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378903F-277A-4B77-AC75-CBA29E93FA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038" r="6142" b="16800"/>
          <a:stretch/>
        </p:blipFill>
        <p:spPr>
          <a:xfrm>
            <a:off x="5207169" y="661610"/>
            <a:ext cx="3821204" cy="162965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5ACA0A3-AE2E-4397-81D8-FC63ADE1226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338" r="9369" b="9152"/>
          <a:stretch/>
        </p:blipFill>
        <p:spPr>
          <a:xfrm>
            <a:off x="5795917" y="1891432"/>
            <a:ext cx="3204127" cy="158118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18F70B0-496E-41C3-BD13-0244A98CAA5F}"/>
              </a:ext>
            </a:extLst>
          </p:cNvPr>
          <p:cNvSpPr txBox="1"/>
          <p:nvPr/>
        </p:nvSpPr>
        <p:spPr>
          <a:xfrm>
            <a:off x="872986" y="2266957"/>
            <a:ext cx="4184689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Формирует группы в разделе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разделе "</a:t>
            </a: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Группы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нажать кнопку 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добавить"</a:t>
            </a:r>
            <a:endParaRPr lang="ru-RU" sz="1400" dirty="0">
              <a:solidFill>
                <a:srgbClr val="0070C0"/>
              </a:solidFill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8DF997D2-009C-4FA7-B065-B120E9D63D0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926" t="18451" r="27559" b="9011"/>
          <a:stretch/>
        </p:blipFill>
        <p:spPr>
          <a:xfrm>
            <a:off x="3208727" y="3035341"/>
            <a:ext cx="1873771" cy="198509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4B653D67-D0F7-4ECE-8033-C700156D2B35}"/>
              </a:ext>
            </a:extLst>
          </p:cNvPr>
          <p:cNvCxnSpPr>
            <a:cxnSpLocks/>
          </p:cNvCxnSpPr>
          <p:nvPr/>
        </p:nvCxnSpPr>
        <p:spPr>
          <a:xfrm flipH="1" flipV="1">
            <a:off x="3086554" y="3357286"/>
            <a:ext cx="224714" cy="230660"/>
          </a:xfrm>
          <a:prstGeom prst="straightConnector1">
            <a:avLst/>
          </a:prstGeom>
          <a:ln w="28575">
            <a:solidFill>
              <a:srgbClr val="EA343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Стрелка: вправо 32">
            <a:extLst>
              <a:ext uri="{FF2B5EF4-FFF2-40B4-BE49-F238E27FC236}">
                <a16:creationId xmlns:a16="http://schemas.microsoft.com/office/drawing/2014/main" id="{E5789D71-0E0E-4AC9-9303-AD3F2F6B3A46}"/>
              </a:ext>
            </a:extLst>
          </p:cNvPr>
          <p:cNvSpPr/>
          <p:nvPr/>
        </p:nvSpPr>
        <p:spPr>
          <a:xfrm flipH="1">
            <a:off x="5154753" y="2682024"/>
            <a:ext cx="606714" cy="29238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5" name="Прямая со стрелкой 34">
            <a:extLst>
              <a:ext uri="{FF2B5EF4-FFF2-40B4-BE49-F238E27FC236}">
                <a16:creationId xmlns:a16="http://schemas.microsoft.com/office/drawing/2014/main" id="{504288F6-68F3-4D61-89CA-97CA59268C46}"/>
              </a:ext>
            </a:extLst>
          </p:cNvPr>
          <p:cNvCxnSpPr>
            <a:cxnSpLocks/>
          </p:cNvCxnSpPr>
          <p:nvPr/>
        </p:nvCxnSpPr>
        <p:spPr>
          <a:xfrm flipV="1">
            <a:off x="4975393" y="982924"/>
            <a:ext cx="343254" cy="127694"/>
          </a:xfrm>
          <a:prstGeom prst="straightConnector1">
            <a:avLst/>
          </a:prstGeom>
          <a:ln w="38100">
            <a:solidFill>
              <a:srgbClr val="FF4B4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Стрелка: вправо 41">
            <a:extLst>
              <a:ext uri="{FF2B5EF4-FFF2-40B4-BE49-F238E27FC236}">
                <a16:creationId xmlns:a16="http://schemas.microsoft.com/office/drawing/2014/main" id="{99D1072A-C82D-4D51-B5E5-D6872FE31A4F}"/>
              </a:ext>
            </a:extLst>
          </p:cNvPr>
          <p:cNvSpPr/>
          <p:nvPr/>
        </p:nvSpPr>
        <p:spPr>
          <a:xfrm flipH="1">
            <a:off x="6814688" y="2198224"/>
            <a:ext cx="382530" cy="13746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AC4913E-97E7-450A-93C4-F4F6218B5218}"/>
              </a:ext>
            </a:extLst>
          </p:cNvPr>
          <p:cNvSpPr txBox="1"/>
          <p:nvPr/>
        </p:nvSpPr>
        <p:spPr>
          <a:xfrm>
            <a:off x="812837" y="4324520"/>
            <a:ext cx="2556000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Задаем префикс группы – 4 буквы произвольно, номер группы формируется автоматически </a:t>
            </a:r>
            <a:endParaRPr lang="ru-RU" sz="1200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442A274-4CCA-4A61-94F6-CCF7C23D10A8}"/>
              </a:ext>
            </a:extLst>
          </p:cNvPr>
          <p:cNvSpPr txBox="1"/>
          <p:nvPr/>
        </p:nvSpPr>
        <p:spPr>
          <a:xfrm>
            <a:off x="7277683" y="2028947"/>
            <a:ext cx="161641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Одобрить", "Отклонить", "Ожидать открытия группы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F9956FD-994C-4D26-94B4-D637C12BF972}"/>
              </a:ext>
            </a:extLst>
          </p:cNvPr>
          <p:cNvSpPr txBox="1"/>
          <p:nvPr/>
        </p:nvSpPr>
        <p:spPr>
          <a:xfrm>
            <a:off x="3643807" y="4154196"/>
            <a:ext cx="8873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префикс: ФОТО</a:t>
            </a:r>
            <a:endParaRPr lang="ru-RU" sz="1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C10A05F-C4FB-4794-8845-1970836BB4D2}"/>
              </a:ext>
            </a:extLst>
          </p:cNvPr>
          <p:cNvSpPr txBox="1"/>
          <p:nvPr/>
        </p:nvSpPr>
        <p:spPr>
          <a:xfrm>
            <a:off x="5196280" y="3506412"/>
            <a:ext cx="3155408" cy="3077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Вносит информацию о слушателях</a:t>
            </a:r>
            <a:endParaRPr lang="ru-RU" sz="1400" dirty="0"/>
          </a:p>
        </p:txBody>
      </p:sp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67C24A79-E1F6-41F0-8B39-247BABE4C0C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3755" t="22193" r="28819" b="13211"/>
          <a:stretch/>
        </p:blipFill>
        <p:spPr>
          <a:xfrm>
            <a:off x="7542668" y="3825063"/>
            <a:ext cx="1361017" cy="13213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18162283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7609</TotalTime>
  <Words>989</Words>
  <Application>Microsoft Office PowerPoint</Application>
  <PresentationFormat>Экран (16:9)</PresentationFormat>
  <Paragraphs>117</Paragraphs>
  <Slides>15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TT Norms Black</vt:lpstr>
      <vt:lpstr>Тема Office</vt:lpstr>
      <vt:lpstr> Организация процесса обучения на цифровой платформе  ЦОПП в рамках  Программы  "Содействие занятости"</vt:lpstr>
      <vt:lpstr>Презентация PowerPoint</vt:lpstr>
      <vt:lpstr>Виды образовательных программ</vt:lpstr>
      <vt:lpstr>Банк программ</vt:lpstr>
      <vt:lpstr>Публичная часть платформы ЦОПП -  Личный кабинет слушателя</vt:lpstr>
      <vt:lpstr>Публичная часть платформы ЦОПП – Личный кабинет преподавателя</vt:lpstr>
      <vt:lpstr>Публичная часть платформы ЦОПП – Электронный журнал</vt:lpstr>
      <vt:lpstr>Внутренняя часть платформы ЦОПП - Центр обучения </vt:lpstr>
      <vt:lpstr>Внутренняя часть платформы ЦОПП- Центр обучения</vt:lpstr>
      <vt:lpstr>Внутренняя часть платформы ЦОПП- Центр обучения</vt:lpstr>
      <vt:lpstr>Внутренняя часть платформы ЦОПП - Центр обучения</vt:lpstr>
      <vt:lpstr>Документационное сопровождение – Центр обучения</vt:lpstr>
      <vt:lpstr>Документационное сопровождение реализации программ</vt:lpstr>
      <vt:lpstr>Формирование отчета Центра обучения</vt:lpstr>
      <vt:lpstr>Контакты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Нельмина МВ</cp:lastModifiedBy>
  <cp:revision>1645</cp:revision>
  <cp:lastPrinted>2021-04-28T04:18:25Z</cp:lastPrinted>
  <dcterms:created xsi:type="dcterms:W3CDTF">2019-05-30T11:08:02Z</dcterms:created>
  <dcterms:modified xsi:type="dcterms:W3CDTF">2021-04-28T04:19:12Z</dcterms:modified>
</cp:coreProperties>
</file>